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9" r:id="rId5"/>
    <p:sldId id="265" r:id="rId6"/>
    <p:sldId id="258" r:id="rId7"/>
    <p:sldId id="260" r:id="rId8"/>
    <p:sldId id="261" r:id="rId9"/>
    <p:sldId id="262" r:id="rId10"/>
    <p:sldId id="263" r:id="rId11"/>
    <p:sldId id="268" r:id="rId12"/>
    <p:sldId id="273" r:id="rId13"/>
    <p:sldId id="269" r:id="rId14"/>
    <p:sldId id="270" r:id="rId15"/>
    <p:sldId id="266" r:id="rId16"/>
    <p:sldId id="272" r:id="rId17"/>
    <p:sldId id="271" r:id="rId18"/>
    <p:sldId id="267"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21E2142-5C0A-482E-A8F5-98105D7D10AB}" type="datetimeFigureOut">
              <a:rPr lang="ru-RU" smtClean="0"/>
              <a:pPr/>
              <a:t>28.04.2013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C697D6-DCB3-4F20-B33E-CEF668BDE6F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1E2142-5C0A-482E-A8F5-98105D7D10AB}" type="datetimeFigureOut">
              <a:rPr lang="ru-RU" smtClean="0"/>
              <a:pPr/>
              <a:t>28.04.2013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C697D6-DCB3-4F20-B33E-CEF668BDE6F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1E2142-5C0A-482E-A8F5-98105D7D10AB}" type="datetimeFigureOut">
              <a:rPr lang="ru-RU" smtClean="0"/>
              <a:pPr/>
              <a:t>28.04.2013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C697D6-DCB3-4F20-B33E-CEF668BDE6F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1E2142-5C0A-482E-A8F5-98105D7D10AB}" type="datetimeFigureOut">
              <a:rPr lang="ru-RU" smtClean="0"/>
              <a:pPr/>
              <a:t>28.04.2013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C697D6-DCB3-4F20-B33E-CEF668BDE6F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21E2142-5C0A-482E-A8F5-98105D7D10AB}" type="datetimeFigureOut">
              <a:rPr lang="ru-RU" smtClean="0"/>
              <a:pPr/>
              <a:t>28.04.2013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C697D6-DCB3-4F20-B33E-CEF668BDE6F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21E2142-5C0A-482E-A8F5-98105D7D10AB}" type="datetimeFigureOut">
              <a:rPr lang="ru-RU" smtClean="0"/>
              <a:pPr/>
              <a:t>28.04.2013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C697D6-DCB3-4F20-B33E-CEF668BDE6F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21E2142-5C0A-482E-A8F5-98105D7D10AB}" type="datetimeFigureOut">
              <a:rPr lang="ru-RU" smtClean="0"/>
              <a:pPr/>
              <a:t>28.04.2013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2C697D6-DCB3-4F20-B33E-CEF668BDE6F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21E2142-5C0A-482E-A8F5-98105D7D10AB}" type="datetimeFigureOut">
              <a:rPr lang="ru-RU" smtClean="0"/>
              <a:pPr/>
              <a:t>28.04.2013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2C697D6-DCB3-4F20-B33E-CEF668BDE6F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21E2142-5C0A-482E-A8F5-98105D7D10AB}" type="datetimeFigureOut">
              <a:rPr lang="ru-RU" smtClean="0"/>
              <a:pPr/>
              <a:t>28.04.2013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2C697D6-DCB3-4F20-B33E-CEF668BDE6F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21E2142-5C0A-482E-A8F5-98105D7D10AB}" type="datetimeFigureOut">
              <a:rPr lang="ru-RU" smtClean="0"/>
              <a:pPr/>
              <a:t>28.04.2013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C697D6-DCB3-4F20-B33E-CEF668BDE6F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21E2142-5C0A-482E-A8F5-98105D7D10AB}" type="datetimeFigureOut">
              <a:rPr lang="ru-RU" smtClean="0"/>
              <a:pPr/>
              <a:t>28.04.2013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C697D6-DCB3-4F20-B33E-CEF668BDE6F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E2142-5C0A-482E-A8F5-98105D7D10AB}" type="datetimeFigureOut">
              <a:rPr lang="ru-RU" smtClean="0"/>
              <a:pPr/>
              <a:t>28.04.2013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697D6-DCB3-4F20-B33E-CEF668BDE6F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348880"/>
            <a:ext cx="7772400" cy="1470025"/>
          </a:xfrm>
        </p:spPr>
        <p:txBody>
          <a:bodyPr>
            <a:normAutofit/>
          </a:bodyPr>
          <a:lstStyle/>
          <a:p>
            <a:r>
              <a:rPr lang="ru-RU" sz="5400" dirty="0" smtClean="0">
                <a:solidFill>
                  <a:srgbClr val="FFFF21"/>
                </a:solidFill>
              </a:rPr>
              <a:t>Психология толпы</a:t>
            </a:r>
            <a:endParaRPr lang="ru-RU" sz="5400" dirty="0">
              <a:solidFill>
                <a:srgbClr val="FFFF21"/>
              </a:solidFill>
            </a:endParaRPr>
          </a:p>
        </p:txBody>
      </p:sp>
      <p:sp>
        <p:nvSpPr>
          <p:cNvPr id="3" name="Подзаголовок 2"/>
          <p:cNvSpPr>
            <a:spLocks noGrp="1"/>
          </p:cNvSpPr>
          <p:nvPr>
            <p:ph type="subTitle" idx="1"/>
          </p:nvPr>
        </p:nvSpPr>
        <p:spPr/>
        <p:txBody>
          <a:bodyPr>
            <a:normAutofit fontScale="92500"/>
          </a:bodyPr>
          <a:lstStyle/>
          <a:p>
            <a:r>
              <a:rPr lang="ru-RU" dirty="0" smtClean="0">
                <a:solidFill>
                  <a:schemeClr val="bg1"/>
                </a:solidFill>
              </a:rPr>
              <a:t>Никто не знает, как поступит толпа, тем более — она сама.</a:t>
            </a:r>
          </a:p>
          <a:p>
            <a:pPr algn="r"/>
            <a:r>
              <a:rPr lang="ru-RU" dirty="0" smtClean="0">
                <a:solidFill>
                  <a:schemeClr val="bg1"/>
                </a:solidFill>
              </a:rPr>
              <a:t> </a:t>
            </a:r>
            <a:r>
              <a:rPr lang="ru-RU" sz="2600" dirty="0" smtClean="0">
                <a:solidFill>
                  <a:schemeClr val="bg1"/>
                </a:solidFill>
              </a:rPr>
              <a:t>Томас </a:t>
            </a:r>
            <a:r>
              <a:rPr lang="ru-RU" sz="2600" dirty="0" err="1" smtClean="0">
                <a:solidFill>
                  <a:schemeClr val="bg1"/>
                </a:solidFill>
              </a:rPr>
              <a:t>Карлейль</a:t>
            </a:r>
            <a:endParaRPr lang="ru-RU" dirty="0">
              <a:solidFill>
                <a:schemeClr val="bg1"/>
              </a:solidFill>
            </a:endParaRPr>
          </a:p>
        </p:txBody>
      </p:sp>
      <p:sp>
        <p:nvSpPr>
          <p:cNvPr id="4" name="TextBox 3"/>
          <p:cNvSpPr txBox="1"/>
          <p:nvPr/>
        </p:nvSpPr>
        <p:spPr>
          <a:xfrm>
            <a:off x="395536" y="764704"/>
            <a:ext cx="3528392" cy="369332"/>
          </a:xfrm>
          <a:prstGeom prst="rect">
            <a:avLst/>
          </a:prstGeom>
          <a:noFill/>
        </p:spPr>
        <p:txBody>
          <a:bodyPr wrap="square" rtlCol="0">
            <a:spAutoFit/>
          </a:bodyPr>
          <a:lstStyle/>
          <a:p>
            <a:r>
              <a:rPr lang="ru-RU" dirty="0" smtClean="0">
                <a:solidFill>
                  <a:schemeClr val="bg1"/>
                </a:solidFill>
              </a:rPr>
              <a:t>Голубев Марк, 10 класс</a:t>
            </a:r>
          </a:p>
        </p:txBody>
      </p:sp>
      <p:sp>
        <p:nvSpPr>
          <p:cNvPr id="5" name="TextBox 4"/>
          <p:cNvSpPr txBox="1"/>
          <p:nvPr/>
        </p:nvSpPr>
        <p:spPr>
          <a:xfrm>
            <a:off x="4644008" y="6021288"/>
            <a:ext cx="4320480" cy="584775"/>
          </a:xfrm>
          <a:prstGeom prst="rect">
            <a:avLst/>
          </a:prstGeom>
          <a:noFill/>
        </p:spPr>
        <p:txBody>
          <a:bodyPr wrap="square" rtlCol="0">
            <a:spAutoFit/>
          </a:bodyPr>
          <a:lstStyle/>
          <a:p>
            <a:r>
              <a:rPr lang="ru-RU" dirty="0" smtClean="0">
                <a:solidFill>
                  <a:schemeClr val="bg1"/>
                </a:solidFill>
              </a:rPr>
              <a:t>Руководитель: Васяткина Е. В.,</a:t>
            </a:r>
          </a:p>
          <a:p>
            <a:r>
              <a:rPr lang="ru-RU" sz="1400" dirty="0" smtClean="0">
                <a:solidFill>
                  <a:schemeClr val="bg1"/>
                </a:solidFill>
              </a:rPr>
              <a:t>преподаватель истории и обществознания</a:t>
            </a:r>
            <a:endParaRPr lang="ru-RU" sz="14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FF00"/>
                </a:solidFill>
              </a:rPr>
              <a:t>Лидеры</a:t>
            </a:r>
            <a:r>
              <a:rPr lang="ru-RU" dirty="0" smtClean="0">
                <a:solidFill>
                  <a:srgbClr val="FF0000"/>
                </a:solidFill>
              </a:rPr>
              <a:t> </a:t>
            </a:r>
            <a:r>
              <a:rPr lang="ru-RU" dirty="0" smtClean="0">
                <a:solidFill>
                  <a:srgbClr val="FFFF00"/>
                </a:solidFill>
              </a:rPr>
              <a:t>толпы</a:t>
            </a:r>
            <a:endParaRPr lang="ru-RU" dirty="0">
              <a:solidFill>
                <a:srgbClr val="FFFF00"/>
              </a:solidFill>
            </a:endParaRPr>
          </a:p>
        </p:txBody>
      </p:sp>
      <p:sp>
        <p:nvSpPr>
          <p:cNvPr id="3" name="Содержимое 2"/>
          <p:cNvSpPr>
            <a:spLocks noGrp="1"/>
          </p:cNvSpPr>
          <p:nvPr>
            <p:ph idx="1"/>
          </p:nvPr>
        </p:nvSpPr>
        <p:spPr/>
        <p:txBody>
          <a:bodyPr>
            <a:normAutofit/>
          </a:bodyPr>
          <a:lstStyle/>
          <a:p>
            <a:r>
              <a:rPr lang="ru-RU" sz="2400" dirty="0" smtClean="0">
                <a:solidFill>
                  <a:schemeClr val="bg1"/>
                </a:solidFill>
              </a:rPr>
              <a:t>Роль: Создание веры.</a:t>
            </a:r>
            <a:endParaRPr lang="ru-RU" sz="2400" dirty="0">
              <a:solidFill>
                <a:schemeClr val="bg1"/>
              </a:solidFill>
            </a:endParaRPr>
          </a:p>
        </p:txBody>
      </p:sp>
      <p:pic>
        <p:nvPicPr>
          <p:cNvPr id="7170" name="Picture 2" descr="G:\марк общество\презентация\1287597078_fresh-hq-widescreen-wallpapers-pack-45.jpg"/>
          <p:cNvPicPr>
            <a:picLocks noChangeAspect="1" noChangeArrowheads="1"/>
          </p:cNvPicPr>
          <p:nvPr/>
        </p:nvPicPr>
        <p:blipFill>
          <a:blip r:embed="rId2" cstate="email"/>
          <a:srcRect/>
          <a:stretch>
            <a:fillRect/>
          </a:stretch>
        </p:blipFill>
        <p:spPr bwMode="auto">
          <a:xfrm>
            <a:off x="395537" y="2204865"/>
            <a:ext cx="4954150" cy="3096344"/>
          </a:xfrm>
          <a:prstGeom prst="rect">
            <a:avLst/>
          </a:prstGeom>
          <a:ln>
            <a:noFill/>
          </a:ln>
          <a:effectLst>
            <a:softEdge rad="112500"/>
          </a:effectLst>
        </p:spPr>
      </p:pic>
      <p:pic>
        <p:nvPicPr>
          <p:cNvPr id="7171" name="Picture 3" descr="G:\марк общество\презентация\77525-1920x1200.jpg"/>
          <p:cNvPicPr>
            <a:picLocks noChangeAspect="1" noChangeArrowheads="1"/>
          </p:cNvPicPr>
          <p:nvPr/>
        </p:nvPicPr>
        <p:blipFill>
          <a:blip r:embed="rId3" cstate="email"/>
          <a:srcRect/>
          <a:stretch>
            <a:fillRect/>
          </a:stretch>
        </p:blipFill>
        <p:spPr bwMode="auto">
          <a:xfrm>
            <a:off x="395536" y="1340768"/>
            <a:ext cx="8341122" cy="5213201"/>
          </a:xfrm>
          <a:prstGeom prst="rect">
            <a:avLst/>
          </a:prstGeom>
          <a:ln>
            <a:noFill/>
          </a:ln>
          <a:effectLst>
            <a:softEdge rad="112500"/>
          </a:effectLst>
        </p:spPr>
      </p:pic>
      <p:pic>
        <p:nvPicPr>
          <p:cNvPr id="7172" name="Picture 4" descr="G:\марк общество\презентация\tumblr_ln0asp6VsA1qhdur2o1_500.jpg"/>
          <p:cNvPicPr>
            <a:picLocks noChangeAspect="1" noChangeArrowheads="1"/>
          </p:cNvPicPr>
          <p:nvPr/>
        </p:nvPicPr>
        <p:blipFill>
          <a:blip r:embed="rId4" cstate="email"/>
          <a:srcRect/>
          <a:stretch>
            <a:fillRect/>
          </a:stretch>
        </p:blipFill>
        <p:spPr bwMode="auto">
          <a:xfrm>
            <a:off x="1547664" y="1628800"/>
            <a:ext cx="6350000" cy="4241800"/>
          </a:xfrm>
          <a:prstGeom prst="rect">
            <a:avLst/>
          </a:prstGeom>
          <a:ln>
            <a:noFill/>
          </a:ln>
          <a:effectLst>
            <a:softEdge rad="112500"/>
          </a:effectLst>
        </p:spPr>
      </p:pic>
      <p:pic>
        <p:nvPicPr>
          <p:cNvPr id="7173" name="Picture 5" descr="G:\марк общество\презентация\_ans0700.jpg"/>
          <p:cNvPicPr>
            <a:picLocks noChangeAspect="1" noChangeArrowheads="1"/>
          </p:cNvPicPr>
          <p:nvPr/>
        </p:nvPicPr>
        <p:blipFill>
          <a:blip r:embed="rId5" cstate="email"/>
          <a:srcRect/>
          <a:stretch>
            <a:fillRect/>
          </a:stretch>
        </p:blipFill>
        <p:spPr bwMode="auto">
          <a:xfrm>
            <a:off x="1331640" y="1556792"/>
            <a:ext cx="6286128" cy="4432526"/>
          </a:xfrm>
          <a:prstGeom prst="rect">
            <a:avLst/>
          </a:prstGeom>
          <a:ln>
            <a:noFill/>
          </a:ln>
          <a:effectLst>
            <a:softEdge rad="112500"/>
          </a:effectLst>
        </p:spPr>
      </p:pic>
      <p:pic>
        <p:nvPicPr>
          <p:cNvPr id="7175" name="Picture 7" descr="G:\марк общество\презентация\Leadership1.png"/>
          <p:cNvPicPr>
            <a:picLocks noChangeAspect="1" noChangeArrowheads="1"/>
          </p:cNvPicPr>
          <p:nvPr/>
        </p:nvPicPr>
        <p:blipFill>
          <a:blip r:embed="rId6" cstate="email"/>
          <a:srcRect/>
          <a:stretch>
            <a:fillRect/>
          </a:stretch>
        </p:blipFill>
        <p:spPr bwMode="auto">
          <a:xfrm>
            <a:off x="2051720" y="1340768"/>
            <a:ext cx="5153025" cy="4772025"/>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par>
                                <p:cTn id="8" presetID="3" presetClass="exit" presetSubtype="10" fill="hold" grpId="0" nodeType="withEffect">
                                  <p:stCondLst>
                                    <p:cond delay="0"/>
                                  </p:stCondLst>
                                  <p:childTnLst>
                                    <p:animEffect transition="out" filter="blinds(horizontal)">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0"/>
                                        <p:tgtEl>
                                          <p:spTgt spid="7170"/>
                                        </p:tgtEl>
                                      </p:cBhvr>
                                    </p:animEffect>
                                    <p:set>
                                      <p:cBhvr>
                                        <p:cTn id="15" dur="1" fill="hold">
                                          <p:stCondLst>
                                            <p:cond delay="1999"/>
                                          </p:stCondLst>
                                        </p:cTn>
                                        <p:tgtEl>
                                          <p:spTgt spid="717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7171"/>
                                        </p:tgtEl>
                                        <p:attrNameLst>
                                          <p:attrName>style.visibility</p:attrName>
                                        </p:attrNameLst>
                                      </p:cBhvr>
                                      <p:to>
                                        <p:strVal val="visible"/>
                                      </p:to>
                                    </p:set>
                                    <p:animEffect transition="in" filter="fade">
                                      <p:cBhvr>
                                        <p:cTn id="18" dur="2000"/>
                                        <p:tgtEl>
                                          <p:spTgt spid="717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2000"/>
                                        <p:tgtEl>
                                          <p:spTgt spid="7171"/>
                                        </p:tgtEl>
                                      </p:cBhvr>
                                    </p:animEffect>
                                    <p:set>
                                      <p:cBhvr>
                                        <p:cTn id="23" dur="1" fill="hold">
                                          <p:stCondLst>
                                            <p:cond delay="1999"/>
                                          </p:stCondLst>
                                        </p:cTn>
                                        <p:tgtEl>
                                          <p:spTgt spid="717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7173"/>
                                        </p:tgtEl>
                                        <p:attrNameLst>
                                          <p:attrName>style.visibility</p:attrName>
                                        </p:attrNameLst>
                                      </p:cBhvr>
                                      <p:to>
                                        <p:strVal val="visible"/>
                                      </p:to>
                                    </p:set>
                                    <p:animEffect transition="in" filter="fade">
                                      <p:cBhvr>
                                        <p:cTn id="26" dur="2000"/>
                                        <p:tgtEl>
                                          <p:spTgt spid="717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2000"/>
                                        <p:tgtEl>
                                          <p:spTgt spid="7173"/>
                                        </p:tgtEl>
                                      </p:cBhvr>
                                    </p:animEffect>
                                    <p:set>
                                      <p:cBhvr>
                                        <p:cTn id="31" dur="1" fill="hold">
                                          <p:stCondLst>
                                            <p:cond delay="1999"/>
                                          </p:stCondLst>
                                        </p:cTn>
                                        <p:tgtEl>
                                          <p:spTgt spid="7173"/>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7172"/>
                                        </p:tgtEl>
                                        <p:attrNameLst>
                                          <p:attrName>style.visibility</p:attrName>
                                        </p:attrNameLst>
                                      </p:cBhvr>
                                      <p:to>
                                        <p:strVal val="visible"/>
                                      </p:to>
                                    </p:set>
                                    <p:animEffect transition="in" filter="fade">
                                      <p:cBhvr>
                                        <p:cTn id="34" dur="2000"/>
                                        <p:tgtEl>
                                          <p:spTgt spid="717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000"/>
                                        <p:tgtEl>
                                          <p:spTgt spid="7172"/>
                                        </p:tgtEl>
                                      </p:cBhvr>
                                    </p:animEffect>
                                    <p:set>
                                      <p:cBhvr>
                                        <p:cTn id="39" dur="1" fill="hold">
                                          <p:stCondLst>
                                            <p:cond delay="1999"/>
                                          </p:stCondLst>
                                        </p:cTn>
                                        <p:tgtEl>
                                          <p:spTgt spid="7172"/>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7175"/>
                                        </p:tgtEl>
                                        <p:attrNameLst>
                                          <p:attrName>style.visibility</p:attrName>
                                        </p:attrNameLst>
                                      </p:cBhvr>
                                      <p:to>
                                        <p:strVal val="visible"/>
                                      </p:to>
                                    </p:set>
                                    <p:animEffect transition="in" filter="fade">
                                      <p:cBhvr>
                                        <p:cTn id="42" dur="2000"/>
                                        <p:tgtEl>
                                          <p:spTgt spid="717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2000"/>
                                        <p:tgtEl>
                                          <p:spTgt spid="7175"/>
                                        </p:tgtEl>
                                      </p:cBhvr>
                                    </p:animEffect>
                                    <p:set>
                                      <p:cBhvr>
                                        <p:cTn id="47" dur="1" fill="hold">
                                          <p:stCondLst>
                                            <p:cond delay="1999"/>
                                          </p:stCondLst>
                                        </p:cTn>
                                        <p:tgtEl>
                                          <p:spTgt spid="71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FF00"/>
                </a:solidFill>
              </a:rPr>
              <a:t>Социальные</a:t>
            </a:r>
            <a:r>
              <a:rPr lang="ru-RU" dirty="0" smtClean="0">
                <a:solidFill>
                  <a:srgbClr val="FF0000"/>
                </a:solidFill>
              </a:rPr>
              <a:t> </a:t>
            </a:r>
            <a:r>
              <a:rPr lang="ru-RU" sz="4900" dirty="0" smtClean="0">
                <a:solidFill>
                  <a:srgbClr val="FFFF00"/>
                </a:solidFill>
              </a:rPr>
              <a:t>эксперименты</a:t>
            </a:r>
            <a:endParaRPr lang="ru-RU" dirty="0">
              <a:solidFill>
                <a:srgbClr val="FFFF00"/>
              </a:solidFill>
            </a:endParaRPr>
          </a:p>
        </p:txBody>
      </p:sp>
      <p:sp>
        <p:nvSpPr>
          <p:cNvPr id="3" name="Содержимое 2"/>
          <p:cNvSpPr>
            <a:spLocks noGrp="1"/>
          </p:cNvSpPr>
          <p:nvPr>
            <p:ph idx="1"/>
          </p:nvPr>
        </p:nvSpPr>
        <p:spPr>
          <a:xfrm>
            <a:off x="457200" y="1600201"/>
            <a:ext cx="8229600" cy="676672"/>
          </a:xfrm>
        </p:spPr>
        <p:txBody>
          <a:bodyPr/>
          <a:lstStyle/>
          <a:p>
            <a:pPr>
              <a:buNone/>
            </a:pPr>
            <a:r>
              <a:rPr lang="ru-RU" dirty="0" smtClean="0">
                <a:solidFill>
                  <a:schemeClr val="bg1"/>
                </a:solidFill>
              </a:rPr>
              <a:t>№1</a:t>
            </a:r>
            <a:endParaRPr lang="ru-RU" dirty="0">
              <a:solidFill>
                <a:schemeClr val="bg1"/>
              </a:solidFill>
            </a:endParaRPr>
          </a:p>
        </p:txBody>
      </p:sp>
      <p:pic>
        <p:nvPicPr>
          <p:cNvPr id="2050" name="Picture 2" descr="G:\марк общество\презентация\Uf9JEJSmAF8.jpg"/>
          <p:cNvPicPr>
            <a:picLocks noChangeAspect="1" noChangeArrowheads="1"/>
          </p:cNvPicPr>
          <p:nvPr/>
        </p:nvPicPr>
        <p:blipFill>
          <a:blip r:embed="rId2" cstate="email"/>
          <a:srcRect/>
          <a:stretch>
            <a:fillRect/>
          </a:stretch>
        </p:blipFill>
        <p:spPr bwMode="auto">
          <a:xfrm>
            <a:off x="755576" y="1412776"/>
            <a:ext cx="4608512" cy="3456384"/>
          </a:xfrm>
          <a:prstGeom prst="rect">
            <a:avLst/>
          </a:prstGeom>
          <a:ln>
            <a:noFill/>
          </a:ln>
          <a:effectLst>
            <a:softEdge rad="112500"/>
          </a:effectLst>
        </p:spPr>
      </p:pic>
      <p:pic>
        <p:nvPicPr>
          <p:cNvPr id="2051" name="Picture 3" descr="G:\марк общество\презентация\n5r2_C9ErSs.jpg"/>
          <p:cNvPicPr>
            <a:picLocks noChangeAspect="1" noChangeArrowheads="1"/>
          </p:cNvPicPr>
          <p:nvPr/>
        </p:nvPicPr>
        <p:blipFill>
          <a:blip r:embed="rId3" cstate="email"/>
          <a:srcRect/>
          <a:stretch>
            <a:fillRect/>
          </a:stretch>
        </p:blipFill>
        <p:spPr bwMode="auto">
          <a:xfrm>
            <a:off x="1187624" y="1268760"/>
            <a:ext cx="6624736" cy="4968551"/>
          </a:xfrm>
          <a:prstGeom prst="rect">
            <a:avLst/>
          </a:prstGeom>
          <a:ln>
            <a:noFill/>
          </a:ln>
          <a:effectLst>
            <a:softEdge rad="112500"/>
          </a:effectLst>
        </p:spPr>
      </p:pic>
      <p:pic>
        <p:nvPicPr>
          <p:cNvPr id="2052" name="Picture 4" descr="G:\марк общество\презентация\asch_conformity.gif"/>
          <p:cNvPicPr>
            <a:picLocks noChangeAspect="1" noChangeArrowheads="1"/>
          </p:cNvPicPr>
          <p:nvPr/>
        </p:nvPicPr>
        <p:blipFill>
          <a:blip r:embed="rId4" cstate="email"/>
          <a:srcRect/>
          <a:stretch>
            <a:fillRect/>
          </a:stretch>
        </p:blipFill>
        <p:spPr bwMode="auto">
          <a:xfrm>
            <a:off x="1547664" y="1916832"/>
            <a:ext cx="5662797" cy="36724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2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0"/>
                                        <p:tgtEl>
                                          <p:spTgt spid="2050"/>
                                        </p:tgtEl>
                                      </p:cBhvr>
                                    </p:animEffect>
                                    <p:set>
                                      <p:cBhvr>
                                        <p:cTn id="15" dur="1" fill="hold">
                                          <p:stCondLst>
                                            <p:cond delay="1999"/>
                                          </p:stCondLst>
                                        </p:cTn>
                                        <p:tgtEl>
                                          <p:spTgt spid="205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fade">
                                      <p:cBhvr>
                                        <p:cTn id="18" dur="20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2000"/>
                                        <p:tgtEl>
                                          <p:spTgt spid="2051"/>
                                        </p:tgtEl>
                                      </p:cBhvr>
                                    </p:animEffect>
                                    <p:set>
                                      <p:cBhvr>
                                        <p:cTn id="23" dur="1" fill="hold">
                                          <p:stCondLst>
                                            <p:cond delay="1999"/>
                                          </p:stCondLst>
                                        </p:cTn>
                                        <p:tgtEl>
                                          <p:spTgt spid="205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fade">
                                      <p:cBhvr>
                                        <p:cTn id="26"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2276872"/>
            <a:ext cx="6912768" cy="1384995"/>
          </a:xfrm>
          <a:prstGeom prst="rect">
            <a:avLst/>
          </a:prstGeom>
          <a:noFill/>
        </p:spPr>
        <p:txBody>
          <a:bodyPr wrap="square" rtlCol="0">
            <a:spAutoFit/>
          </a:bodyPr>
          <a:lstStyle/>
          <a:p>
            <a:r>
              <a:rPr lang="ru-RU" sz="2800" dirty="0" smtClean="0">
                <a:solidFill>
                  <a:schemeClr val="bg1"/>
                </a:solidFill>
              </a:rPr>
              <a:t>Более 30% испытуемых давали неправильный ответ, если все остальные выбирали именно его</a:t>
            </a:r>
            <a:endParaRPr lang="ru-RU" sz="28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normAutofit/>
          </a:bodyPr>
          <a:lstStyle/>
          <a:p>
            <a:endParaRPr lang="ru-RU" dirty="0"/>
          </a:p>
        </p:txBody>
      </p:sp>
      <p:sp>
        <p:nvSpPr>
          <p:cNvPr id="3" name="Содержимое 2"/>
          <p:cNvSpPr>
            <a:spLocks noGrp="1"/>
          </p:cNvSpPr>
          <p:nvPr>
            <p:ph idx="1"/>
          </p:nvPr>
        </p:nvSpPr>
        <p:spPr/>
        <p:txBody>
          <a:bodyPr/>
          <a:lstStyle/>
          <a:p>
            <a:pPr>
              <a:buNone/>
            </a:pPr>
            <a:r>
              <a:rPr lang="ru-RU" dirty="0" smtClean="0">
                <a:solidFill>
                  <a:schemeClr val="bg1"/>
                </a:solidFill>
              </a:rPr>
              <a:t>№2</a:t>
            </a:r>
            <a:r>
              <a:rPr lang="ru-RU" dirty="0" smtClean="0"/>
              <a:t/>
            </a:r>
            <a:br>
              <a:rPr lang="ru-RU" dirty="0" smtClean="0"/>
            </a:br>
            <a:endParaRPr lang="ru-RU" dirty="0" smtClean="0"/>
          </a:p>
          <a:p>
            <a:pPr>
              <a:buNone/>
            </a:pPr>
            <a:endParaRPr lang="ru-RU" dirty="0"/>
          </a:p>
        </p:txBody>
      </p:sp>
      <p:pic>
        <p:nvPicPr>
          <p:cNvPr id="3074" name="Picture 2" descr="G:\марк общество\презентация\S64Hbnhu9EQ.jpg"/>
          <p:cNvPicPr>
            <a:picLocks noChangeAspect="1" noChangeArrowheads="1"/>
          </p:cNvPicPr>
          <p:nvPr/>
        </p:nvPicPr>
        <p:blipFill>
          <a:blip r:embed="rId2" cstate="email"/>
          <a:srcRect/>
          <a:stretch>
            <a:fillRect/>
          </a:stretch>
        </p:blipFill>
        <p:spPr bwMode="auto">
          <a:xfrm>
            <a:off x="1187624" y="1268760"/>
            <a:ext cx="6846374" cy="5134781"/>
          </a:xfrm>
          <a:prstGeom prst="rect">
            <a:avLst/>
          </a:prstGeom>
          <a:ln>
            <a:noFill/>
          </a:ln>
          <a:effectLst>
            <a:softEdge rad="112500"/>
          </a:effectLst>
        </p:spPr>
      </p:pic>
      <p:pic>
        <p:nvPicPr>
          <p:cNvPr id="3075" name="Picture 3" descr="G:\марк общество\презентация\eKPDDR-7vAE.jpg"/>
          <p:cNvPicPr>
            <a:picLocks noChangeAspect="1" noChangeArrowheads="1"/>
          </p:cNvPicPr>
          <p:nvPr/>
        </p:nvPicPr>
        <p:blipFill>
          <a:blip r:embed="rId3" cstate="email"/>
          <a:srcRect/>
          <a:stretch>
            <a:fillRect/>
          </a:stretch>
        </p:blipFill>
        <p:spPr bwMode="auto">
          <a:xfrm>
            <a:off x="755576" y="764704"/>
            <a:ext cx="7584842" cy="568863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3000"/>
                                        <p:tgtEl>
                                          <p:spTgt spid="3">
                                            <p:txEl>
                                              <p:pRg st="0" end="0"/>
                                            </p:txEl>
                                          </p:spTgt>
                                        </p:tgtEl>
                                      </p:cBhvr>
                                    </p:animEffect>
                                    <p:set>
                                      <p:cBhvr>
                                        <p:cTn id="7" dur="1" fill="hold">
                                          <p:stCondLst>
                                            <p:cond delay="2999"/>
                                          </p:stCondLst>
                                        </p:cTn>
                                        <p:tgtEl>
                                          <p:spTgt spid="3">
                                            <p:txEl>
                                              <p:pRg st="0" end="0"/>
                                            </p:txEl>
                                          </p:spTgt>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2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0"/>
                                        <p:tgtEl>
                                          <p:spTgt spid="3074"/>
                                        </p:tgtEl>
                                      </p:cBhvr>
                                    </p:animEffect>
                                    <p:set>
                                      <p:cBhvr>
                                        <p:cTn id="15" dur="1" fill="hold">
                                          <p:stCondLst>
                                            <p:cond delay="1999"/>
                                          </p:stCondLst>
                                        </p:cTn>
                                        <p:tgtEl>
                                          <p:spTgt spid="307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fade">
                                      <p:cBhvr>
                                        <p:cTn id="18"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dirty="0" smtClean="0">
                <a:solidFill>
                  <a:schemeClr val="bg1"/>
                </a:solidFill>
              </a:rPr>
              <a:t>№3</a:t>
            </a:r>
            <a:endParaRPr lang="ru-RU" dirty="0">
              <a:solidFill>
                <a:schemeClr val="bg1"/>
              </a:solidFill>
            </a:endParaRPr>
          </a:p>
        </p:txBody>
      </p:sp>
      <p:pic>
        <p:nvPicPr>
          <p:cNvPr id="4099" name="Picture 3" descr="G:\марк общество\презентация\owvacNo_IZM.jpg"/>
          <p:cNvPicPr>
            <a:picLocks noChangeAspect="1" noChangeArrowheads="1"/>
          </p:cNvPicPr>
          <p:nvPr/>
        </p:nvPicPr>
        <p:blipFill>
          <a:blip r:embed="rId2" cstate="email"/>
          <a:srcRect/>
          <a:stretch>
            <a:fillRect/>
          </a:stretch>
        </p:blipFill>
        <p:spPr bwMode="auto">
          <a:xfrm>
            <a:off x="0" y="0"/>
            <a:ext cx="5568618" cy="4176464"/>
          </a:xfrm>
          <a:prstGeom prst="rect">
            <a:avLst/>
          </a:prstGeom>
          <a:ln>
            <a:noFill/>
          </a:ln>
          <a:effectLst>
            <a:softEdge rad="112500"/>
          </a:effectLst>
        </p:spPr>
      </p:pic>
      <p:pic>
        <p:nvPicPr>
          <p:cNvPr id="4100" name="Picture 4" descr="G:\марк общество\презентация\JXo1SaqsoVY.jpg"/>
          <p:cNvPicPr>
            <a:picLocks noChangeAspect="1" noChangeArrowheads="1"/>
          </p:cNvPicPr>
          <p:nvPr/>
        </p:nvPicPr>
        <p:blipFill>
          <a:blip r:embed="rId3" cstate="email"/>
          <a:srcRect/>
          <a:stretch>
            <a:fillRect/>
          </a:stretch>
        </p:blipFill>
        <p:spPr bwMode="auto">
          <a:xfrm>
            <a:off x="3283570" y="2952573"/>
            <a:ext cx="5860430" cy="3905427"/>
          </a:xfrm>
          <a:prstGeom prst="rect">
            <a:avLst/>
          </a:prstGeom>
          <a:ln>
            <a:noFill/>
          </a:ln>
          <a:effectLst>
            <a:softEdge rad="112500"/>
          </a:effectLst>
        </p:spPr>
      </p:pic>
      <p:pic>
        <p:nvPicPr>
          <p:cNvPr id="4101" name="Picture 5" descr="G:\марк общество\презентация\hGMsudyNyH0.jpg"/>
          <p:cNvPicPr>
            <a:picLocks noChangeAspect="1" noChangeArrowheads="1"/>
          </p:cNvPicPr>
          <p:nvPr/>
        </p:nvPicPr>
        <p:blipFill>
          <a:blip r:embed="rId4" cstate="email"/>
          <a:srcRect/>
          <a:stretch>
            <a:fillRect/>
          </a:stretch>
        </p:blipFill>
        <p:spPr bwMode="auto">
          <a:xfrm>
            <a:off x="1115616" y="620688"/>
            <a:ext cx="7007423" cy="5255568"/>
          </a:xfrm>
          <a:prstGeom prst="rect">
            <a:avLst/>
          </a:prstGeom>
          <a:ln>
            <a:noFill/>
          </a:ln>
          <a:effectLst>
            <a:softEdge rad="112500"/>
          </a:effectLst>
        </p:spPr>
      </p:pic>
      <p:pic>
        <p:nvPicPr>
          <p:cNvPr id="4102" name="Picture 6" descr="G:\марк общество\презентация\ktHNDgcSo-4.jpg"/>
          <p:cNvPicPr>
            <a:picLocks noChangeAspect="1" noChangeArrowheads="1"/>
          </p:cNvPicPr>
          <p:nvPr/>
        </p:nvPicPr>
        <p:blipFill>
          <a:blip r:embed="rId5" cstate="email"/>
          <a:srcRect/>
          <a:stretch>
            <a:fillRect/>
          </a:stretch>
        </p:blipFill>
        <p:spPr bwMode="auto">
          <a:xfrm>
            <a:off x="467544" y="332656"/>
            <a:ext cx="3456384" cy="6144683"/>
          </a:xfrm>
          <a:prstGeom prst="rect">
            <a:avLst/>
          </a:prstGeom>
          <a:ln>
            <a:noFill/>
          </a:ln>
          <a:effectLst>
            <a:softEdge rad="112500"/>
          </a:effectLst>
        </p:spPr>
      </p:pic>
      <p:pic>
        <p:nvPicPr>
          <p:cNvPr id="4103" name="Picture 7" descr="G:\марк общество\презентация\u462Sg66uIc.jpg"/>
          <p:cNvPicPr>
            <a:picLocks noChangeAspect="1" noChangeArrowheads="1"/>
          </p:cNvPicPr>
          <p:nvPr/>
        </p:nvPicPr>
        <p:blipFill>
          <a:blip r:embed="rId6" cstate="email"/>
          <a:srcRect/>
          <a:stretch>
            <a:fillRect/>
          </a:stretch>
        </p:blipFill>
        <p:spPr bwMode="auto">
          <a:xfrm>
            <a:off x="5220072" y="276650"/>
            <a:ext cx="3481642" cy="6189585"/>
          </a:xfrm>
          <a:prstGeom prst="rect">
            <a:avLst/>
          </a:prstGeom>
          <a:ln>
            <a:noFill/>
          </a:ln>
          <a:effectLst>
            <a:softEdge rad="112500"/>
          </a:effectLst>
        </p:spPr>
      </p:pic>
      <p:pic>
        <p:nvPicPr>
          <p:cNvPr id="4104" name="Picture 8" descr="G:\марк общество\презентация\3HjMdz3s_4k.jpg"/>
          <p:cNvPicPr>
            <a:picLocks noChangeAspect="1" noChangeArrowheads="1"/>
          </p:cNvPicPr>
          <p:nvPr/>
        </p:nvPicPr>
        <p:blipFill>
          <a:blip r:embed="rId7" cstate="email"/>
          <a:srcRect/>
          <a:stretch>
            <a:fillRect/>
          </a:stretch>
        </p:blipFill>
        <p:spPr bwMode="auto">
          <a:xfrm>
            <a:off x="2555776" y="476672"/>
            <a:ext cx="3748818" cy="562048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3">
                                            <p:txEl>
                                              <p:pRg st="0" end="0"/>
                                            </p:txEl>
                                          </p:spTgt>
                                        </p:tgtEl>
                                      </p:cBhvr>
                                    </p:animEffect>
                                    <p:set>
                                      <p:cBhvr>
                                        <p:cTn id="7" dur="1" fill="hold">
                                          <p:stCondLst>
                                            <p:cond delay="2999"/>
                                          </p:stCondLst>
                                        </p:cTn>
                                        <p:tgtEl>
                                          <p:spTgt spid="3">
                                            <p:txEl>
                                              <p:pRg st="0" end="0"/>
                                            </p:txEl>
                                          </p:spTgt>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fade">
                                      <p:cBhvr>
                                        <p:cTn id="10" dur="2000"/>
                                        <p:tgtEl>
                                          <p:spTgt spid="4099"/>
                                        </p:tgtEl>
                                      </p:cBhvr>
                                    </p:animEffect>
                                  </p:childTnLst>
                                </p:cTn>
                              </p:par>
                              <p:par>
                                <p:cTn id="11" presetID="10"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2000"/>
                                        <p:tgtEl>
                                          <p:spTgt spid="410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2000"/>
                                        <p:tgtEl>
                                          <p:spTgt spid="4099"/>
                                        </p:tgtEl>
                                      </p:cBhvr>
                                    </p:animEffect>
                                    <p:set>
                                      <p:cBhvr>
                                        <p:cTn id="18" dur="1" fill="hold">
                                          <p:stCondLst>
                                            <p:cond delay="1999"/>
                                          </p:stCondLst>
                                        </p:cTn>
                                        <p:tgtEl>
                                          <p:spTgt spid="4099"/>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2000"/>
                                        <p:tgtEl>
                                          <p:spTgt spid="4100"/>
                                        </p:tgtEl>
                                      </p:cBhvr>
                                    </p:animEffect>
                                    <p:set>
                                      <p:cBhvr>
                                        <p:cTn id="21" dur="1" fill="hold">
                                          <p:stCondLst>
                                            <p:cond delay="1999"/>
                                          </p:stCondLst>
                                        </p:cTn>
                                        <p:tgtEl>
                                          <p:spTgt spid="4100"/>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4101"/>
                                        </p:tgtEl>
                                        <p:attrNameLst>
                                          <p:attrName>style.visibility</p:attrName>
                                        </p:attrNameLst>
                                      </p:cBhvr>
                                      <p:to>
                                        <p:strVal val="visible"/>
                                      </p:to>
                                    </p:set>
                                    <p:animEffect transition="in" filter="fade">
                                      <p:cBhvr>
                                        <p:cTn id="24" dur="2000"/>
                                        <p:tgtEl>
                                          <p:spTgt spid="410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2000"/>
                                        <p:tgtEl>
                                          <p:spTgt spid="4101"/>
                                        </p:tgtEl>
                                      </p:cBhvr>
                                    </p:animEffect>
                                    <p:set>
                                      <p:cBhvr>
                                        <p:cTn id="29" dur="1" fill="hold">
                                          <p:stCondLst>
                                            <p:cond delay="1999"/>
                                          </p:stCondLst>
                                        </p:cTn>
                                        <p:tgtEl>
                                          <p:spTgt spid="4101"/>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4102"/>
                                        </p:tgtEl>
                                        <p:attrNameLst>
                                          <p:attrName>style.visibility</p:attrName>
                                        </p:attrNameLst>
                                      </p:cBhvr>
                                      <p:to>
                                        <p:strVal val="visible"/>
                                      </p:to>
                                    </p:set>
                                    <p:animEffect transition="in" filter="fade">
                                      <p:cBhvr>
                                        <p:cTn id="32" dur="2000"/>
                                        <p:tgtEl>
                                          <p:spTgt spid="4102"/>
                                        </p:tgtEl>
                                      </p:cBhvr>
                                    </p:animEffect>
                                  </p:childTnLst>
                                </p:cTn>
                              </p:par>
                              <p:par>
                                <p:cTn id="33" presetID="10" presetClass="entr" presetSubtype="0" fill="hold" nodeType="withEffect">
                                  <p:stCondLst>
                                    <p:cond delay="0"/>
                                  </p:stCondLst>
                                  <p:childTnLst>
                                    <p:set>
                                      <p:cBhvr>
                                        <p:cTn id="34" dur="1" fill="hold">
                                          <p:stCondLst>
                                            <p:cond delay="0"/>
                                          </p:stCondLst>
                                        </p:cTn>
                                        <p:tgtEl>
                                          <p:spTgt spid="4103"/>
                                        </p:tgtEl>
                                        <p:attrNameLst>
                                          <p:attrName>style.visibility</p:attrName>
                                        </p:attrNameLst>
                                      </p:cBhvr>
                                      <p:to>
                                        <p:strVal val="visible"/>
                                      </p:to>
                                    </p:set>
                                    <p:animEffect transition="in" filter="fade">
                                      <p:cBhvr>
                                        <p:cTn id="35" dur="2000"/>
                                        <p:tgtEl>
                                          <p:spTgt spid="410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2000"/>
                                        <p:tgtEl>
                                          <p:spTgt spid="4103"/>
                                        </p:tgtEl>
                                      </p:cBhvr>
                                    </p:animEffect>
                                    <p:set>
                                      <p:cBhvr>
                                        <p:cTn id="40" dur="1" fill="hold">
                                          <p:stCondLst>
                                            <p:cond delay="1999"/>
                                          </p:stCondLst>
                                        </p:cTn>
                                        <p:tgtEl>
                                          <p:spTgt spid="410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4102"/>
                                        </p:tgtEl>
                                      </p:cBhvr>
                                    </p:animEffect>
                                    <p:set>
                                      <p:cBhvr>
                                        <p:cTn id="43" dur="1" fill="hold">
                                          <p:stCondLst>
                                            <p:cond delay="1999"/>
                                          </p:stCondLst>
                                        </p:cTn>
                                        <p:tgtEl>
                                          <p:spTgt spid="410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104"/>
                                        </p:tgtEl>
                                        <p:attrNameLst>
                                          <p:attrName>style.visibility</p:attrName>
                                        </p:attrNameLst>
                                      </p:cBhvr>
                                      <p:to>
                                        <p:strVal val="visible"/>
                                      </p:to>
                                    </p:set>
                                    <p:animEffect transition="in" filter="fade">
                                      <p:cBhvr>
                                        <p:cTn id="48" dur="2000"/>
                                        <p:tgtEl>
                                          <p:spTgt spid="410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2000"/>
                                        <p:tgtEl>
                                          <p:spTgt spid="4104"/>
                                        </p:tgtEl>
                                      </p:cBhvr>
                                    </p:animEffect>
                                    <p:set>
                                      <p:cBhvr>
                                        <p:cTn id="53" dur="1" fill="hold">
                                          <p:stCondLst>
                                            <p:cond delay="1999"/>
                                          </p:stCondLst>
                                        </p:cTn>
                                        <p:tgtEl>
                                          <p:spTgt spid="4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8229600" cy="864096"/>
          </a:xfrm>
        </p:spPr>
        <p:txBody>
          <a:bodyPr>
            <a:normAutofit fontScale="90000"/>
          </a:bodyPr>
          <a:lstStyle/>
          <a:p>
            <a:r>
              <a:rPr lang="ru-RU" dirty="0" smtClean="0">
                <a:solidFill>
                  <a:srgbClr val="FFFF00"/>
                </a:solidFill>
              </a:rPr>
              <a:t>ПРАВИЛА ПОВЕДЕНИЯ В ТОЛПЕ</a:t>
            </a:r>
            <a:br>
              <a:rPr lang="ru-RU" dirty="0" smtClean="0">
                <a:solidFill>
                  <a:srgbClr val="FFFF00"/>
                </a:solidFill>
              </a:rPr>
            </a:br>
            <a:endParaRPr lang="ru-RU" dirty="0">
              <a:solidFill>
                <a:srgbClr val="FFFF00"/>
              </a:solidFill>
            </a:endParaRPr>
          </a:p>
        </p:txBody>
      </p:sp>
      <p:sp>
        <p:nvSpPr>
          <p:cNvPr id="4" name="Прямоугольник 3"/>
          <p:cNvSpPr/>
          <p:nvPr/>
        </p:nvSpPr>
        <p:spPr>
          <a:xfrm>
            <a:off x="971600" y="2204864"/>
            <a:ext cx="7110536" cy="3416320"/>
          </a:xfrm>
          <a:prstGeom prst="rect">
            <a:avLst/>
          </a:prstGeom>
        </p:spPr>
        <p:txBody>
          <a:bodyPr wrap="square">
            <a:spAutoFit/>
          </a:bodyPr>
          <a:lstStyle/>
          <a:p>
            <a:r>
              <a:rPr lang="ru-RU" dirty="0" smtClean="0">
                <a:solidFill>
                  <a:schemeClr val="bg1"/>
                </a:solidFill>
              </a:rPr>
              <a:t>•    Избегайте больших скоплений людей. </a:t>
            </a:r>
          </a:p>
          <a:p>
            <a:r>
              <a:rPr lang="ru-RU" dirty="0" smtClean="0">
                <a:solidFill>
                  <a:schemeClr val="bg1"/>
                </a:solidFill>
              </a:rPr>
              <a:t> •    Не присоединяйтесь к толпе, как бы ни хотелось посмотреть на происходящие события. </a:t>
            </a:r>
          </a:p>
          <a:p>
            <a:r>
              <a:rPr lang="ru-RU" dirty="0" smtClean="0">
                <a:solidFill>
                  <a:schemeClr val="bg1"/>
                </a:solidFill>
              </a:rPr>
              <a:t> •    Если оказались в толпе, позвольте ей нести Вас, но попытайтесь выбраться из нее. </a:t>
            </a:r>
          </a:p>
          <a:p>
            <a:r>
              <a:rPr lang="ru-RU" dirty="0" smtClean="0">
                <a:solidFill>
                  <a:schemeClr val="bg1"/>
                </a:solidFill>
              </a:rPr>
              <a:t> •    Глубоко вдохните и разведите согнутые в локтях руки чуть в стороны, чтобы грудная клетка не была сдавлена. </a:t>
            </a:r>
          </a:p>
          <a:p>
            <a:r>
              <a:rPr lang="ru-RU" dirty="0" smtClean="0">
                <a:solidFill>
                  <a:schemeClr val="bg1"/>
                </a:solidFill>
              </a:rPr>
              <a:t> •    Стремитесь оказаться подальше от высоких и крупных людей, людей с громоздкими предметами и большими сумками. </a:t>
            </a:r>
          </a:p>
          <a:p>
            <a:r>
              <a:rPr lang="ru-RU" dirty="0" smtClean="0">
                <a:solidFill>
                  <a:schemeClr val="bg1"/>
                </a:solidFill>
              </a:rPr>
              <a:t> •    Любыми способами старайтесь удержаться на ногах. </a:t>
            </a:r>
          </a:p>
          <a:p>
            <a:r>
              <a:rPr lang="ru-RU" dirty="0" smtClean="0">
                <a:solidFill>
                  <a:schemeClr val="bg1"/>
                </a:solidFill>
              </a:rPr>
              <a:t>  </a:t>
            </a:r>
            <a:endParaRPr lang="ru-RU"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620688"/>
            <a:ext cx="6552728" cy="5355312"/>
          </a:xfrm>
          <a:prstGeom prst="rect">
            <a:avLst/>
          </a:prstGeom>
        </p:spPr>
        <p:txBody>
          <a:bodyPr wrap="square">
            <a:spAutoFit/>
          </a:bodyPr>
          <a:lstStyle/>
          <a:p>
            <a:r>
              <a:rPr lang="ru-RU" dirty="0" smtClean="0">
                <a:solidFill>
                  <a:schemeClr val="bg1"/>
                </a:solidFill>
              </a:rPr>
              <a:t>•    Не держите руки в карманах. </a:t>
            </a:r>
          </a:p>
          <a:p>
            <a:r>
              <a:rPr lang="ru-RU" dirty="0" smtClean="0">
                <a:solidFill>
                  <a:schemeClr val="bg1"/>
                </a:solidFill>
              </a:rPr>
              <a:t> •    Двигаясь, поднимайте ноги как  можно выше, ставьте ногу на полную стопу, не семените, не поднимайтесь на цыпочки. </a:t>
            </a:r>
          </a:p>
          <a:p>
            <a:r>
              <a:rPr lang="ru-RU" dirty="0" smtClean="0">
                <a:solidFill>
                  <a:schemeClr val="bg1"/>
                </a:solidFill>
              </a:rPr>
              <a:t> •    Если давка приняла угрожающий характер, немедленно, не раздумывая, освободитесь от любой ноши, прежде всего от сумки на длинном ремне и шарфа. </a:t>
            </a:r>
          </a:p>
          <a:p>
            <a:r>
              <a:rPr lang="ru-RU" dirty="0" smtClean="0">
                <a:solidFill>
                  <a:schemeClr val="bg1"/>
                </a:solidFill>
              </a:rPr>
              <a:t> •    Если что-то уронили, ни в коем случае не наклоняйтесь, чтобы поднять. </a:t>
            </a:r>
          </a:p>
          <a:p>
            <a:r>
              <a:rPr lang="ru-RU" dirty="0" smtClean="0">
                <a:solidFill>
                  <a:schemeClr val="bg1"/>
                </a:solidFill>
              </a:rPr>
              <a:t> •    Если Вы упали, постарайтесь как можно быстрее подняться на ноги. При этом не опирайтесь на руки (их отдавят либо сломают). Старайтесь хоть на мгновение встать на подошвы или на носки. Обретя опору, «выныривайте», резко оттолкнувшись от земли ногами. </a:t>
            </a:r>
          </a:p>
          <a:p>
            <a:r>
              <a:rPr lang="ru-RU" dirty="0" smtClean="0">
                <a:solidFill>
                  <a:schemeClr val="bg1"/>
                </a:solidFill>
              </a:rPr>
              <a:t> •    Если встать не удается, свернитесь клубком, защитите голову предплечьями, а ладонями прикройте затылок.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548680"/>
            <a:ext cx="7056784" cy="5632311"/>
          </a:xfrm>
          <a:prstGeom prst="rect">
            <a:avLst/>
          </a:prstGeom>
        </p:spPr>
        <p:txBody>
          <a:bodyPr wrap="square">
            <a:spAutoFit/>
          </a:bodyPr>
          <a:lstStyle/>
          <a:p>
            <a:r>
              <a:rPr lang="ru-RU" dirty="0" smtClean="0">
                <a:solidFill>
                  <a:schemeClr val="bg1"/>
                </a:solidFill>
              </a:rPr>
              <a:t>•    Попав в переполненное людьми помещение, заранее определите, какие места при возникновении экстремальной ситуации наиболее опасны (проходы между секторами на стадионе, стеклянные двери и перегородки в концертных залах и т.п.), обратите внимание на запасные аварийные выходы, мысленно проделайте путь к ним. </a:t>
            </a:r>
          </a:p>
          <a:p>
            <a:r>
              <a:rPr lang="ru-RU" dirty="0" smtClean="0">
                <a:solidFill>
                  <a:schemeClr val="bg1"/>
                </a:solidFill>
              </a:rPr>
              <a:t> •    Легче всего укрыться от толпы в углах зала или вблизи стен, но сложнее оттуда добираться до выхода. </a:t>
            </a:r>
          </a:p>
          <a:p>
            <a:r>
              <a:rPr lang="ru-RU" dirty="0" smtClean="0">
                <a:solidFill>
                  <a:schemeClr val="bg1"/>
                </a:solidFill>
              </a:rPr>
              <a:t> •    При возникновении паники старайтесь сохранить спокойствие и способность трезво оценивать ситуацию. </a:t>
            </a:r>
          </a:p>
          <a:p>
            <a:r>
              <a:rPr lang="ru-RU" dirty="0" smtClean="0">
                <a:solidFill>
                  <a:schemeClr val="bg1"/>
                </a:solidFill>
              </a:rPr>
              <a:t> •    Не присоединяйтесь к митингующим «ради интереса». Сначала узнайте, санкционирован ли митинг, за что агитируют выступающие люди. </a:t>
            </a:r>
          </a:p>
          <a:p>
            <a:r>
              <a:rPr lang="ru-RU" dirty="0" smtClean="0">
                <a:solidFill>
                  <a:schemeClr val="bg1"/>
                </a:solidFill>
              </a:rPr>
              <a:t> •    Не вступайте в незарегистрированные организации. Участие в мероприятиях таких организаций может повлечь уголовное наказание. </a:t>
            </a:r>
          </a:p>
          <a:p>
            <a:r>
              <a:rPr lang="ru-RU" dirty="0" smtClean="0">
                <a:solidFill>
                  <a:schemeClr val="bg1"/>
                </a:solidFill>
              </a:rPr>
              <a:t> •    Во время массовых беспорядков постарайтесь не попасть в толпу, как участников, так и зрителей. Вы можете попасть под действия бойцов спецподразделений</a:t>
            </a:r>
            <a:r>
              <a:rPr lang="ru-RU" dirty="0" smtClean="0"/>
              <a:t>.</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08920"/>
            <a:ext cx="8229600" cy="1143000"/>
          </a:xfrm>
        </p:spPr>
        <p:txBody>
          <a:bodyPr/>
          <a:lstStyle/>
          <a:p>
            <a:r>
              <a:rPr lang="ru-RU" dirty="0" smtClean="0">
                <a:solidFill>
                  <a:srgbClr val="FFFF00"/>
                </a:solidFill>
              </a:rPr>
              <a:t>Берегите</a:t>
            </a:r>
            <a:r>
              <a:rPr lang="ru-RU" dirty="0" smtClean="0">
                <a:solidFill>
                  <a:schemeClr val="bg1"/>
                </a:solidFill>
              </a:rPr>
              <a:t> </a:t>
            </a:r>
            <a:r>
              <a:rPr lang="ru-RU" dirty="0" smtClean="0">
                <a:solidFill>
                  <a:srgbClr val="FFFF00"/>
                </a:solidFill>
              </a:rPr>
              <a:t>себя!</a:t>
            </a:r>
            <a:endParaRPr lang="ru-RU"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332656"/>
            <a:ext cx="7772400" cy="1470025"/>
          </a:xfrm>
        </p:spPr>
        <p:txBody>
          <a:bodyPr/>
          <a:lstStyle/>
          <a:p>
            <a:r>
              <a:rPr lang="ru-RU" dirty="0" smtClean="0">
                <a:solidFill>
                  <a:srgbClr val="FF0000"/>
                </a:solidFill>
              </a:rPr>
              <a:t>    </a:t>
            </a:r>
            <a:r>
              <a:rPr lang="ru-RU" sz="5400" dirty="0" smtClean="0">
                <a:solidFill>
                  <a:srgbClr val="FFFF00"/>
                </a:solidFill>
              </a:rPr>
              <a:t>Сущность</a:t>
            </a:r>
            <a:r>
              <a:rPr lang="ru-RU" sz="5400" dirty="0" smtClean="0">
                <a:solidFill>
                  <a:srgbClr val="FF0000"/>
                </a:solidFill>
              </a:rPr>
              <a:t> </a:t>
            </a:r>
            <a:r>
              <a:rPr lang="ru-RU" sz="5400" dirty="0" smtClean="0">
                <a:solidFill>
                  <a:srgbClr val="FFFF00"/>
                </a:solidFill>
              </a:rPr>
              <a:t>толпы</a:t>
            </a:r>
            <a:endParaRPr lang="ru-RU" sz="5400" dirty="0">
              <a:solidFill>
                <a:srgbClr val="FFFF00"/>
              </a:solidFill>
            </a:endParaRPr>
          </a:p>
        </p:txBody>
      </p:sp>
      <p:sp>
        <p:nvSpPr>
          <p:cNvPr id="3" name="Подзаголовок 2"/>
          <p:cNvSpPr>
            <a:spLocks noGrp="1"/>
          </p:cNvSpPr>
          <p:nvPr>
            <p:ph type="subTitle" idx="1"/>
          </p:nvPr>
        </p:nvSpPr>
        <p:spPr>
          <a:xfrm>
            <a:off x="575048" y="1556792"/>
            <a:ext cx="8568952" cy="3600400"/>
          </a:xfrm>
        </p:spPr>
        <p:txBody>
          <a:bodyPr>
            <a:noAutofit/>
          </a:bodyPr>
          <a:lstStyle/>
          <a:p>
            <a:r>
              <a:rPr lang="ru-RU" sz="2400" dirty="0" smtClean="0">
                <a:solidFill>
                  <a:schemeClr val="bg1"/>
                </a:solidFill>
              </a:rPr>
              <a:t> Формулировка термина "толпа" по Г. </a:t>
            </a:r>
            <a:r>
              <a:rPr lang="ru-RU" sz="2400" dirty="0" err="1" smtClean="0">
                <a:solidFill>
                  <a:schemeClr val="bg1"/>
                </a:solidFill>
              </a:rPr>
              <a:t>Лебону</a:t>
            </a:r>
            <a:r>
              <a:rPr lang="ru-RU" sz="2400" dirty="0" smtClean="0">
                <a:solidFill>
                  <a:schemeClr val="bg1"/>
                </a:solidFill>
              </a:rPr>
              <a:t>, не носит оценочных характеристик - это название человеческого коллектива, имеющего особые черты, не сводящиеся к совокупности черт составляющих его индивидов. </a:t>
            </a:r>
            <a:endParaRPr lang="ru-RU" sz="2400" dirty="0">
              <a:solidFill>
                <a:schemeClr val="bg1"/>
              </a:solidFill>
            </a:endParaRPr>
          </a:p>
        </p:txBody>
      </p:sp>
      <p:pic>
        <p:nvPicPr>
          <p:cNvPr id="1026" name="Picture 2" descr="G:\марк общество\презентация\2012-33.jpg"/>
          <p:cNvPicPr>
            <a:picLocks noChangeAspect="1" noChangeArrowheads="1"/>
          </p:cNvPicPr>
          <p:nvPr/>
        </p:nvPicPr>
        <p:blipFill>
          <a:blip r:embed="rId3" cstate="email"/>
          <a:srcRect/>
          <a:stretch>
            <a:fillRect/>
          </a:stretch>
        </p:blipFill>
        <p:spPr bwMode="auto">
          <a:xfrm>
            <a:off x="1547664" y="3645024"/>
            <a:ext cx="6264696" cy="2606114"/>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smtClean="0">
                <a:solidFill>
                  <a:srgbClr val="FFFF00"/>
                </a:solidFill>
              </a:rPr>
              <a:t>Разновидности толпы</a:t>
            </a:r>
            <a:endParaRPr lang="ru-RU" sz="5400" dirty="0">
              <a:solidFill>
                <a:srgbClr val="FFFF00"/>
              </a:solidFill>
            </a:endParaRPr>
          </a:p>
        </p:txBody>
      </p:sp>
      <p:sp>
        <p:nvSpPr>
          <p:cNvPr id="3" name="Содержимое 2"/>
          <p:cNvSpPr>
            <a:spLocks noGrp="1"/>
          </p:cNvSpPr>
          <p:nvPr>
            <p:ph idx="1"/>
          </p:nvPr>
        </p:nvSpPr>
        <p:spPr/>
        <p:txBody>
          <a:bodyPr>
            <a:normAutofit/>
          </a:bodyPr>
          <a:lstStyle/>
          <a:p>
            <a:r>
              <a:rPr lang="ru-RU" sz="2400" dirty="0" smtClean="0">
                <a:solidFill>
                  <a:schemeClr val="bg1"/>
                </a:solidFill>
              </a:rPr>
              <a:t>Агрессивная толпа</a:t>
            </a:r>
          </a:p>
          <a:p>
            <a:r>
              <a:rPr lang="ru-RU" sz="2400" dirty="0" smtClean="0">
                <a:solidFill>
                  <a:schemeClr val="bg1"/>
                </a:solidFill>
              </a:rPr>
              <a:t>Паническая</a:t>
            </a:r>
            <a:r>
              <a:rPr lang="en-US" sz="2400" dirty="0" smtClean="0">
                <a:solidFill>
                  <a:schemeClr val="bg1"/>
                </a:solidFill>
              </a:rPr>
              <a:t> </a:t>
            </a:r>
            <a:r>
              <a:rPr lang="ru-RU" sz="2400" dirty="0" smtClean="0">
                <a:solidFill>
                  <a:schemeClr val="bg1"/>
                </a:solidFill>
              </a:rPr>
              <a:t>толпа</a:t>
            </a:r>
          </a:p>
          <a:p>
            <a:r>
              <a:rPr lang="ru-RU" sz="2400" dirty="0" smtClean="0">
                <a:solidFill>
                  <a:schemeClr val="bg1"/>
                </a:solidFill>
              </a:rPr>
              <a:t>Стяжающая толпа</a:t>
            </a:r>
          </a:p>
          <a:p>
            <a:r>
              <a:rPr lang="ru-RU" sz="2400" dirty="0" smtClean="0">
                <a:solidFill>
                  <a:schemeClr val="bg1"/>
                </a:solidFill>
              </a:rPr>
              <a:t>Экспрессивная толпа</a:t>
            </a:r>
            <a:endParaRPr lang="en-US" sz="2400" dirty="0" smtClean="0">
              <a:solidFill>
                <a:schemeClr val="bg1"/>
              </a:solidFill>
            </a:endParaRPr>
          </a:p>
          <a:p>
            <a:r>
              <a:rPr lang="ru-RU" sz="2400" dirty="0" smtClean="0">
                <a:solidFill>
                  <a:schemeClr val="bg1"/>
                </a:solidFill>
              </a:rPr>
              <a:t>Повстанческая толпа. </a:t>
            </a:r>
            <a:endParaRPr lang="ru-RU" sz="2400" dirty="0">
              <a:solidFill>
                <a:schemeClr val="bg1"/>
              </a:solidFill>
            </a:endParaRPr>
          </a:p>
        </p:txBody>
      </p:sp>
      <p:pic>
        <p:nvPicPr>
          <p:cNvPr id="2050" name="Picture 2" descr="G:\марк общество\презентация\kirg.jpg"/>
          <p:cNvPicPr>
            <a:picLocks noChangeAspect="1" noChangeArrowheads="1"/>
          </p:cNvPicPr>
          <p:nvPr/>
        </p:nvPicPr>
        <p:blipFill>
          <a:blip r:embed="rId2" cstate="email"/>
          <a:srcRect/>
          <a:stretch>
            <a:fillRect/>
          </a:stretch>
        </p:blipFill>
        <p:spPr bwMode="auto">
          <a:xfrm>
            <a:off x="4355976" y="1412776"/>
            <a:ext cx="4507387" cy="3384376"/>
          </a:xfrm>
          <a:prstGeom prst="rect">
            <a:avLst/>
          </a:prstGeom>
          <a:ln>
            <a:noFill/>
          </a:ln>
          <a:effectLst>
            <a:softEdge rad="112500"/>
          </a:effectLst>
        </p:spPr>
      </p:pic>
      <p:pic>
        <p:nvPicPr>
          <p:cNvPr id="2051" name="Picture 3" descr="G:\марк общество\презентация\Fire_110.jpg"/>
          <p:cNvPicPr>
            <a:picLocks noChangeAspect="1" noChangeArrowheads="1"/>
          </p:cNvPicPr>
          <p:nvPr/>
        </p:nvPicPr>
        <p:blipFill>
          <a:blip r:embed="rId3" cstate="email"/>
          <a:srcRect/>
          <a:stretch>
            <a:fillRect/>
          </a:stretch>
        </p:blipFill>
        <p:spPr bwMode="auto">
          <a:xfrm>
            <a:off x="4427984" y="1340768"/>
            <a:ext cx="4320480" cy="5054819"/>
          </a:xfrm>
          <a:prstGeom prst="rect">
            <a:avLst/>
          </a:prstGeom>
          <a:ln>
            <a:noFill/>
          </a:ln>
          <a:effectLst>
            <a:softEdge rad="112500"/>
          </a:effectLst>
        </p:spPr>
      </p:pic>
      <p:pic>
        <p:nvPicPr>
          <p:cNvPr id="2052" name="Picture 4" descr="G:\марк общество\презентация\20100702081732745.jpg"/>
          <p:cNvPicPr>
            <a:picLocks noChangeAspect="1" noChangeArrowheads="1"/>
          </p:cNvPicPr>
          <p:nvPr/>
        </p:nvPicPr>
        <p:blipFill>
          <a:blip r:embed="rId4" cstate="email"/>
          <a:srcRect/>
          <a:stretch>
            <a:fillRect/>
          </a:stretch>
        </p:blipFill>
        <p:spPr bwMode="auto">
          <a:xfrm>
            <a:off x="1422433" y="1556791"/>
            <a:ext cx="6245911" cy="4596991"/>
          </a:xfrm>
          <a:prstGeom prst="rect">
            <a:avLst/>
          </a:prstGeom>
          <a:ln>
            <a:noFill/>
          </a:ln>
          <a:effectLst>
            <a:softEdge rad="112500"/>
          </a:effectLst>
        </p:spPr>
      </p:pic>
      <p:pic>
        <p:nvPicPr>
          <p:cNvPr id="2053" name="Picture 5" descr="G:\марк общество\презентация\9a964d7ec16e9426de1e24662c6.jpg"/>
          <p:cNvPicPr>
            <a:picLocks noChangeAspect="1" noChangeArrowheads="1"/>
          </p:cNvPicPr>
          <p:nvPr/>
        </p:nvPicPr>
        <p:blipFill>
          <a:blip r:embed="rId5" cstate="email"/>
          <a:srcRect/>
          <a:stretch>
            <a:fillRect/>
          </a:stretch>
        </p:blipFill>
        <p:spPr bwMode="auto">
          <a:xfrm>
            <a:off x="1043608" y="1124744"/>
            <a:ext cx="7196608" cy="4968721"/>
          </a:xfrm>
          <a:prstGeom prst="rect">
            <a:avLst/>
          </a:prstGeom>
          <a:ln>
            <a:noFill/>
          </a:ln>
          <a:effectLst>
            <a:softEdge rad="112500"/>
          </a:effectLst>
        </p:spPr>
      </p:pic>
      <p:sp>
        <p:nvSpPr>
          <p:cNvPr id="8" name="TextBox 7"/>
          <p:cNvSpPr txBox="1"/>
          <p:nvPr/>
        </p:nvSpPr>
        <p:spPr>
          <a:xfrm>
            <a:off x="4427984" y="4221088"/>
            <a:ext cx="3600400" cy="461665"/>
          </a:xfrm>
          <a:prstGeom prst="rect">
            <a:avLst/>
          </a:prstGeom>
          <a:noFill/>
        </p:spPr>
        <p:txBody>
          <a:bodyPr wrap="square" rtlCol="0">
            <a:spAutoFit/>
          </a:bodyPr>
          <a:lstStyle/>
          <a:p>
            <a:r>
              <a:rPr lang="ru-RU" sz="2400" dirty="0" smtClean="0">
                <a:solidFill>
                  <a:schemeClr val="bg1"/>
                </a:solidFill>
              </a:rPr>
              <a:t>Агрессивная толпа</a:t>
            </a:r>
            <a:endParaRPr lang="ru-RU" sz="2400" dirty="0">
              <a:solidFill>
                <a:schemeClr val="bg1"/>
              </a:solidFill>
            </a:endParaRPr>
          </a:p>
        </p:txBody>
      </p:sp>
      <p:sp>
        <p:nvSpPr>
          <p:cNvPr id="9" name="TextBox 8"/>
          <p:cNvSpPr txBox="1"/>
          <p:nvPr/>
        </p:nvSpPr>
        <p:spPr>
          <a:xfrm>
            <a:off x="5543600" y="2204864"/>
            <a:ext cx="3600400" cy="461665"/>
          </a:xfrm>
          <a:prstGeom prst="rect">
            <a:avLst/>
          </a:prstGeom>
          <a:noFill/>
        </p:spPr>
        <p:txBody>
          <a:bodyPr wrap="square" rtlCol="0">
            <a:spAutoFit/>
          </a:bodyPr>
          <a:lstStyle/>
          <a:p>
            <a:r>
              <a:rPr lang="ru-RU" sz="2400" dirty="0" smtClean="0">
                <a:solidFill>
                  <a:schemeClr val="bg1"/>
                </a:solidFill>
              </a:rPr>
              <a:t>Паническая толпа</a:t>
            </a:r>
            <a:endParaRPr lang="ru-RU" sz="2400" dirty="0">
              <a:solidFill>
                <a:schemeClr val="bg1"/>
              </a:solidFill>
            </a:endParaRPr>
          </a:p>
        </p:txBody>
      </p:sp>
      <p:sp>
        <p:nvSpPr>
          <p:cNvPr id="10" name="TextBox 9"/>
          <p:cNvSpPr txBox="1"/>
          <p:nvPr/>
        </p:nvSpPr>
        <p:spPr>
          <a:xfrm>
            <a:off x="1691680" y="5517232"/>
            <a:ext cx="4248472" cy="461665"/>
          </a:xfrm>
          <a:prstGeom prst="rect">
            <a:avLst/>
          </a:prstGeom>
          <a:noFill/>
        </p:spPr>
        <p:txBody>
          <a:bodyPr wrap="square" rtlCol="0">
            <a:spAutoFit/>
          </a:bodyPr>
          <a:lstStyle/>
          <a:p>
            <a:r>
              <a:rPr lang="ru-RU" sz="2400" dirty="0" smtClean="0">
                <a:solidFill>
                  <a:schemeClr val="bg1"/>
                </a:solidFill>
              </a:rPr>
              <a:t>Экспрессивная толпа</a:t>
            </a:r>
            <a:endParaRPr lang="ru-RU" sz="2400" dirty="0">
              <a:solidFill>
                <a:schemeClr val="bg1"/>
              </a:solidFill>
            </a:endParaRPr>
          </a:p>
        </p:txBody>
      </p:sp>
      <p:sp>
        <p:nvSpPr>
          <p:cNvPr id="11" name="TextBox 10"/>
          <p:cNvSpPr txBox="1"/>
          <p:nvPr/>
        </p:nvSpPr>
        <p:spPr>
          <a:xfrm>
            <a:off x="1403648" y="5517232"/>
            <a:ext cx="4320480" cy="461665"/>
          </a:xfrm>
          <a:prstGeom prst="rect">
            <a:avLst/>
          </a:prstGeom>
          <a:noFill/>
        </p:spPr>
        <p:txBody>
          <a:bodyPr wrap="square" rtlCol="0">
            <a:spAutoFit/>
          </a:bodyPr>
          <a:lstStyle/>
          <a:p>
            <a:r>
              <a:rPr lang="ru-RU" sz="2400" dirty="0" smtClean="0">
                <a:solidFill>
                  <a:schemeClr val="bg1"/>
                </a:solidFill>
              </a:rPr>
              <a:t>Повстанческая толпа</a:t>
            </a:r>
            <a:endParaRPr lang="ru-RU" sz="2400" dirty="0">
              <a:solidFill>
                <a:schemeClr val="bg1"/>
              </a:solidFill>
            </a:endParaRPr>
          </a:p>
        </p:txBody>
      </p:sp>
      <p:pic>
        <p:nvPicPr>
          <p:cNvPr id="1026" name="Picture 2" descr="G:\марк общество\презентация\0_66659_f3afe3f_XXL.jpg"/>
          <p:cNvPicPr>
            <a:picLocks noChangeAspect="1" noChangeArrowheads="1"/>
          </p:cNvPicPr>
          <p:nvPr/>
        </p:nvPicPr>
        <p:blipFill>
          <a:blip r:embed="rId6" cstate="email"/>
          <a:srcRect/>
          <a:stretch>
            <a:fillRect/>
          </a:stretch>
        </p:blipFill>
        <p:spPr bwMode="auto">
          <a:xfrm>
            <a:off x="1403648" y="1340768"/>
            <a:ext cx="6321847" cy="4982158"/>
          </a:xfrm>
          <a:prstGeom prst="rect">
            <a:avLst/>
          </a:prstGeom>
          <a:ln>
            <a:noFill/>
          </a:ln>
          <a:effectLst>
            <a:softEdge rad="112500"/>
          </a:effectLst>
        </p:spPr>
      </p:pic>
      <p:sp>
        <p:nvSpPr>
          <p:cNvPr id="13" name="TextBox 12"/>
          <p:cNvSpPr txBox="1"/>
          <p:nvPr/>
        </p:nvSpPr>
        <p:spPr>
          <a:xfrm>
            <a:off x="1475656" y="4869160"/>
            <a:ext cx="3960440" cy="523220"/>
          </a:xfrm>
          <a:prstGeom prst="rect">
            <a:avLst/>
          </a:prstGeom>
          <a:noFill/>
        </p:spPr>
        <p:txBody>
          <a:bodyPr wrap="square" rtlCol="0">
            <a:spAutoFit/>
          </a:bodyPr>
          <a:lstStyle/>
          <a:p>
            <a:r>
              <a:rPr lang="ru-RU" sz="2800" dirty="0" smtClean="0">
                <a:solidFill>
                  <a:schemeClr val="bg1"/>
                </a:solidFill>
              </a:rPr>
              <a:t>Стяжающая толпа</a:t>
            </a:r>
            <a:endParaRPr lang="ru-RU" sz="28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3" presetClass="exit" presetSubtype="10" fill="hold" grpId="0" nodeType="withEffect">
                                  <p:stCondLst>
                                    <p:cond delay="0"/>
                                  </p:stCondLst>
                                  <p:childTnLst>
                                    <p:animEffect transition="out" filter="blinds(horizontal)">
                                      <p:cBhvr>
                                        <p:cTn id="12" dur="500"/>
                                        <p:tgtEl>
                                          <p:spTgt spid="3">
                                            <p:txEl>
                                              <p:pRg st="0" end="0"/>
                                            </p:txEl>
                                          </p:spTgt>
                                        </p:tgtEl>
                                      </p:cBhvr>
                                    </p:animEffect>
                                    <p:set>
                                      <p:cBhvr>
                                        <p:cTn id="13" dur="1" fill="hold">
                                          <p:stCondLst>
                                            <p:cond delay="499"/>
                                          </p:stCondLst>
                                        </p:cTn>
                                        <p:tgtEl>
                                          <p:spTgt spid="3">
                                            <p:txEl>
                                              <p:pRg st="0" end="0"/>
                                            </p:txEl>
                                          </p:spTgt>
                                        </p:tgtEl>
                                        <p:attrNameLst>
                                          <p:attrName>style.visibility</p:attrName>
                                        </p:attrNameLst>
                                      </p:cBhvr>
                                      <p:to>
                                        <p:strVal val="hidden"/>
                                      </p:to>
                                    </p:set>
                                  </p:childTnLst>
                                </p:cTn>
                              </p:par>
                              <p:par>
                                <p:cTn id="14" presetID="3" presetClass="exit" presetSubtype="10" fill="hold" grpId="0" nodeType="withEffect">
                                  <p:stCondLst>
                                    <p:cond delay="0"/>
                                  </p:stCondLst>
                                  <p:childTnLst>
                                    <p:animEffect transition="out" filter="blinds(horizontal)">
                                      <p:cBhvr>
                                        <p:cTn id="15" dur="500"/>
                                        <p:tgtEl>
                                          <p:spTgt spid="3">
                                            <p:txEl>
                                              <p:pRg st="1" end="1"/>
                                            </p:txEl>
                                          </p:spTgt>
                                        </p:tgtEl>
                                      </p:cBhvr>
                                    </p:animEffect>
                                    <p:set>
                                      <p:cBhvr>
                                        <p:cTn id="16" dur="1" fill="hold">
                                          <p:stCondLst>
                                            <p:cond delay="499"/>
                                          </p:stCondLst>
                                        </p:cTn>
                                        <p:tgtEl>
                                          <p:spTgt spid="3">
                                            <p:txEl>
                                              <p:pRg st="1" end="1"/>
                                            </p:txEl>
                                          </p:spTgt>
                                        </p:tgtEl>
                                        <p:attrNameLst>
                                          <p:attrName>style.visibility</p:attrName>
                                        </p:attrNameLst>
                                      </p:cBhvr>
                                      <p:to>
                                        <p:strVal val="hidden"/>
                                      </p:to>
                                    </p:set>
                                  </p:childTnLst>
                                </p:cTn>
                              </p:par>
                              <p:par>
                                <p:cTn id="17" presetID="3" presetClass="exit" presetSubtype="10" fill="hold" grpId="0" nodeType="withEffect">
                                  <p:stCondLst>
                                    <p:cond delay="0"/>
                                  </p:stCondLst>
                                  <p:childTnLst>
                                    <p:animEffect transition="out" filter="blinds(horizontal)">
                                      <p:cBhvr>
                                        <p:cTn id="18" dur="500"/>
                                        <p:tgtEl>
                                          <p:spTgt spid="3">
                                            <p:txEl>
                                              <p:pRg st="2" end="2"/>
                                            </p:txEl>
                                          </p:spTgt>
                                        </p:tgtEl>
                                      </p:cBhvr>
                                    </p:animEffect>
                                    <p:set>
                                      <p:cBhvr>
                                        <p:cTn id="19" dur="1" fill="hold">
                                          <p:stCondLst>
                                            <p:cond delay="499"/>
                                          </p:stCondLst>
                                        </p:cTn>
                                        <p:tgtEl>
                                          <p:spTgt spid="3">
                                            <p:txEl>
                                              <p:pRg st="2" end="2"/>
                                            </p:txEl>
                                          </p:spTgt>
                                        </p:tgtEl>
                                        <p:attrNameLst>
                                          <p:attrName>style.visibility</p:attrName>
                                        </p:attrNameLst>
                                      </p:cBhvr>
                                      <p:to>
                                        <p:strVal val="hidden"/>
                                      </p:to>
                                    </p:set>
                                  </p:childTnLst>
                                </p:cTn>
                              </p:par>
                              <p:par>
                                <p:cTn id="20" presetID="3" presetClass="exit" presetSubtype="10" fill="hold" grpId="0" nodeType="withEffect">
                                  <p:stCondLst>
                                    <p:cond delay="0"/>
                                  </p:stCondLst>
                                  <p:childTnLst>
                                    <p:animEffect transition="out" filter="blinds(horizontal)">
                                      <p:cBhvr>
                                        <p:cTn id="21" dur="500"/>
                                        <p:tgtEl>
                                          <p:spTgt spid="3">
                                            <p:txEl>
                                              <p:pRg st="3" end="3"/>
                                            </p:txEl>
                                          </p:spTgt>
                                        </p:tgtEl>
                                      </p:cBhvr>
                                    </p:animEffect>
                                    <p:set>
                                      <p:cBhvr>
                                        <p:cTn id="22" dur="1" fill="hold">
                                          <p:stCondLst>
                                            <p:cond delay="499"/>
                                          </p:stCondLst>
                                        </p:cTn>
                                        <p:tgtEl>
                                          <p:spTgt spid="3">
                                            <p:txEl>
                                              <p:pRg st="3" end="3"/>
                                            </p:txEl>
                                          </p:spTgt>
                                        </p:tgtEl>
                                        <p:attrNameLst>
                                          <p:attrName>style.visibility</p:attrName>
                                        </p:attrNameLst>
                                      </p:cBhvr>
                                      <p:to>
                                        <p:strVal val="hidden"/>
                                      </p:to>
                                    </p:set>
                                  </p:childTnLst>
                                </p:cTn>
                              </p:par>
                              <p:par>
                                <p:cTn id="23" presetID="3" presetClass="exit" presetSubtype="10" fill="hold" grpId="0" nodeType="withEffect">
                                  <p:stCondLst>
                                    <p:cond delay="0"/>
                                  </p:stCondLst>
                                  <p:childTnLst>
                                    <p:animEffect transition="out" filter="blinds(horizontal)">
                                      <p:cBhvr>
                                        <p:cTn id="24" dur="500"/>
                                        <p:tgtEl>
                                          <p:spTgt spid="3">
                                            <p:txEl>
                                              <p:pRg st="4" end="4"/>
                                            </p:txEl>
                                          </p:spTgt>
                                        </p:tgtEl>
                                      </p:cBhvr>
                                    </p:animEffect>
                                    <p:set>
                                      <p:cBhvr>
                                        <p:cTn id="25"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2000"/>
                                        <p:tgtEl>
                                          <p:spTgt spid="2050"/>
                                        </p:tgtEl>
                                      </p:cBhvr>
                                    </p:animEffect>
                                    <p:set>
                                      <p:cBhvr>
                                        <p:cTn id="30" dur="1" fill="hold">
                                          <p:stCondLst>
                                            <p:cond delay="1999"/>
                                          </p:stCondLst>
                                        </p:cTn>
                                        <p:tgtEl>
                                          <p:spTgt spid="2050"/>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2000"/>
                                        <p:tgtEl>
                                          <p:spTgt spid="8"/>
                                        </p:tgtEl>
                                      </p:cBhvr>
                                    </p:animEffect>
                                    <p:set>
                                      <p:cBhvr>
                                        <p:cTn id="33" dur="1" fill="hold">
                                          <p:stCondLst>
                                            <p:cond delay="1999"/>
                                          </p:stCondLst>
                                        </p:cTn>
                                        <p:tgtEl>
                                          <p:spTgt spid="8"/>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2051"/>
                                        </p:tgtEl>
                                        <p:attrNameLst>
                                          <p:attrName>style.visibility</p:attrName>
                                        </p:attrNameLst>
                                      </p:cBhvr>
                                      <p:to>
                                        <p:strVal val="visible"/>
                                      </p:to>
                                    </p:set>
                                    <p:animEffect transition="in" filter="fade">
                                      <p:cBhvr>
                                        <p:cTn id="36" dur="2000"/>
                                        <p:tgtEl>
                                          <p:spTgt spid="205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2000"/>
                                        <p:tgtEl>
                                          <p:spTgt spid="2051"/>
                                        </p:tgtEl>
                                      </p:cBhvr>
                                    </p:animEffect>
                                    <p:set>
                                      <p:cBhvr>
                                        <p:cTn id="44" dur="1" fill="hold">
                                          <p:stCondLst>
                                            <p:cond delay="1999"/>
                                          </p:stCondLst>
                                        </p:cTn>
                                        <p:tgtEl>
                                          <p:spTgt spid="2051"/>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2000"/>
                                        <p:tgtEl>
                                          <p:spTgt spid="9"/>
                                        </p:tgtEl>
                                      </p:cBhvr>
                                    </p:animEffect>
                                    <p:set>
                                      <p:cBhvr>
                                        <p:cTn id="47" dur="1" fill="hold">
                                          <p:stCondLst>
                                            <p:cond delay="1999"/>
                                          </p:stCondLst>
                                        </p:cTn>
                                        <p:tgtEl>
                                          <p:spTgt spid="9"/>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1026"/>
                                        </p:tgtEl>
                                        <p:attrNameLst>
                                          <p:attrName>style.visibility</p:attrName>
                                        </p:attrNameLst>
                                      </p:cBhvr>
                                      <p:to>
                                        <p:strVal val="visible"/>
                                      </p:to>
                                    </p:set>
                                    <p:animEffect transition="in" filter="fade">
                                      <p:cBhvr>
                                        <p:cTn id="50" dur="2000"/>
                                        <p:tgtEl>
                                          <p:spTgt spid="102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0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2000"/>
                                        <p:tgtEl>
                                          <p:spTgt spid="1026"/>
                                        </p:tgtEl>
                                      </p:cBhvr>
                                    </p:animEffect>
                                    <p:set>
                                      <p:cBhvr>
                                        <p:cTn id="58" dur="1" fill="hold">
                                          <p:stCondLst>
                                            <p:cond delay="1999"/>
                                          </p:stCondLst>
                                        </p:cTn>
                                        <p:tgtEl>
                                          <p:spTgt spid="1026"/>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2000"/>
                                        <p:tgtEl>
                                          <p:spTgt spid="13"/>
                                        </p:tgtEl>
                                      </p:cBhvr>
                                    </p:animEffect>
                                    <p:set>
                                      <p:cBhvr>
                                        <p:cTn id="61" dur="1" fill="hold">
                                          <p:stCondLst>
                                            <p:cond delay="1999"/>
                                          </p:stCondLst>
                                        </p:cTn>
                                        <p:tgtEl>
                                          <p:spTgt spid="13"/>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2052"/>
                                        </p:tgtEl>
                                        <p:attrNameLst>
                                          <p:attrName>style.visibility</p:attrName>
                                        </p:attrNameLst>
                                      </p:cBhvr>
                                      <p:to>
                                        <p:strVal val="visible"/>
                                      </p:to>
                                    </p:set>
                                    <p:animEffect transition="in" filter="fade">
                                      <p:cBhvr>
                                        <p:cTn id="64" dur="2000"/>
                                        <p:tgtEl>
                                          <p:spTgt spid="205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20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2000"/>
                                        <p:tgtEl>
                                          <p:spTgt spid="2052"/>
                                        </p:tgtEl>
                                      </p:cBhvr>
                                    </p:animEffect>
                                    <p:set>
                                      <p:cBhvr>
                                        <p:cTn id="72" dur="1" fill="hold">
                                          <p:stCondLst>
                                            <p:cond delay="1999"/>
                                          </p:stCondLst>
                                        </p:cTn>
                                        <p:tgtEl>
                                          <p:spTgt spid="2052"/>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2000"/>
                                        <p:tgtEl>
                                          <p:spTgt spid="10"/>
                                        </p:tgtEl>
                                      </p:cBhvr>
                                    </p:animEffect>
                                    <p:set>
                                      <p:cBhvr>
                                        <p:cTn id="75" dur="1" fill="hold">
                                          <p:stCondLst>
                                            <p:cond delay="1999"/>
                                          </p:stCondLst>
                                        </p:cTn>
                                        <p:tgtEl>
                                          <p:spTgt spid="10"/>
                                        </p:tgtEl>
                                        <p:attrNameLst>
                                          <p:attrName>style.visibility</p:attrName>
                                        </p:attrNameLst>
                                      </p:cBhvr>
                                      <p:to>
                                        <p:strVal val="hidden"/>
                                      </p:to>
                                    </p:set>
                                  </p:childTnLst>
                                </p:cTn>
                              </p:par>
                              <p:par>
                                <p:cTn id="76" presetID="10" presetClass="entr" presetSubtype="0" fill="hold" nodeType="withEffect">
                                  <p:stCondLst>
                                    <p:cond delay="0"/>
                                  </p:stCondLst>
                                  <p:childTnLst>
                                    <p:set>
                                      <p:cBhvr>
                                        <p:cTn id="77" dur="1" fill="hold">
                                          <p:stCondLst>
                                            <p:cond delay="0"/>
                                          </p:stCondLst>
                                        </p:cTn>
                                        <p:tgtEl>
                                          <p:spTgt spid="2053"/>
                                        </p:tgtEl>
                                        <p:attrNameLst>
                                          <p:attrName>style.visibility</p:attrName>
                                        </p:attrNameLst>
                                      </p:cBhvr>
                                      <p:to>
                                        <p:strVal val="visible"/>
                                      </p:to>
                                    </p:set>
                                    <p:animEffect transition="in" filter="fade">
                                      <p:cBhvr>
                                        <p:cTn id="78" dur="2000"/>
                                        <p:tgtEl>
                                          <p:spTgt spid="205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8" grpId="1"/>
      <p:bldP spid="9" grpId="0"/>
      <p:bldP spid="9" grpId="1"/>
      <p:bldP spid="10" grpId="0"/>
      <p:bldP spid="10" grpId="1"/>
      <p:bldP spid="11" grpId="0"/>
      <p:bldP spid="13" grpId="0"/>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5400" dirty="0" smtClean="0">
                <a:solidFill>
                  <a:srgbClr val="FFFF00"/>
                </a:solidFill>
              </a:rPr>
              <a:t>Основные характеристики толпы</a:t>
            </a:r>
            <a:endParaRPr lang="ru-RU" sz="5400" dirty="0">
              <a:solidFill>
                <a:srgbClr val="FFFF00"/>
              </a:solidFill>
            </a:endParaRPr>
          </a:p>
        </p:txBody>
      </p:sp>
      <p:sp>
        <p:nvSpPr>
          <p:cNvPr id="3" name="Содержимое 2"/>
          <p:cNvSpPr>
            <a:spLocks noGrp="1"/>
          </p:cNvSpPr>
          <p:nvPr>
            <p:ph idx="1"/>
          </p:nvPr>
        </p:nvSpPr>
        <p:spPr>
          <a:xfrm>
            <a:off x="467544" y="1844824"/>
            <a:ext cx="8229600" cy="2908920"/>
          </a:xfrm>
        </p:spPr>
        <p:txBody>
          <a:bodyPr>
            <a:noAutofit/>
          </a:bodyPr>
          <a:lstStyle/>
          <a:p>
            <a:r>
              <a:rPr lang="ru-RU" sz="2400" dirty="0" smtClean="0">
                <a:solidFill>
                  <a:schemeClr val="bg1"/>
                </a:solidFill>
              </a:rPr>
              <a:t>Импульсивность.</a:t>
            </a:r>
            <a:endParaRPr lang="en-US" sz="2400" dirty="0" smtClean="0">
              <a:solidFill>
                <a:schemeClr val="bg1"/>
              </a:solidFill>
            </a:endParaRPr>
          </a:p>
          <a:p>
            <a:r>
              <a:rPr lang="ru-RU" sz="2400" dirty="0" smtClean="0">
                <a:solidFill>
                  <a:schemeClr val="bg1"/>
                </a:solidFill>
              </a:rPr>
              <a:t>Внушаемость.</a:t>
            </a:r>
            <a:endParaRPr lang="en-US" sz="2400" dirty="0" smtClean="0">
              <a:solidFill>
                <a:schemeClr val="bg1"/>
              </a:solidFill>
            </a:endParaRPr>
          </a:p>
          <a:p>
            <a:r>
              <a:rPr lang="ru-RU" sz="2400" dirty="0" smtClean="0">
                <a:solidFill>
                  <a:schemeClr val="bg1"/>
                </a:solidFill>
              </a:rPr>
              <a:t>Максимализм.</a:t>
            </a:r>
            <a:endParaRPr lang="en-US" sz="2400" dirty="0" smtClean="0">
              <a:solidFill>
                <a:schemeClr val="bg1"/>
              </a:solidFill>
            </a:endParaRPr>
          </a:p>
          <a:p>
            <a:r>
              <a:rPr lang="ru-RU" sz="2400" dirty="0" smtClean="0">
                <a:solidFill>
                  <a:schemeClr val="bg1"/>
                </a:solidFill>
              </a:rPr>
              <a:t>Авторитарность и консерватизм.</a:t>
            </a:r>
            <a:endParaRPr lang="en-US" sz="2400" dirty="0" smtClean="0">
              <a:solidFill>
                <a:schemeClr val="bg1"/>
              </a:solidFill>
            </a:endParaRPr>
          </a:p>
          <a:p>
            <a:r>
              <a:rPr lang="ru-RU" sz="2400" dirty="0" smtClean="0">
                <a:solidFill>
                  <a:schemeClr val="bg1"/>
                </a:solidFill>
              </a:rPr>
              <a:t>Нравственная спонтанность.</a:t>
            </a:r>
            <a:endParaRPr lang="en-US" sz="2400" dirty="0" smtClean="0">
              <a:solidFill>
                <a:schemeClr val="bg1"/>
              </a:solidFill>
            </a:endParaRPr>
          </a:p>
          <a:p>
            <a:r>
              <a:rPr lang="ru-RU" sz="2400" dirty="0" smtClean="0">
                <a:solidFill>
                  <a:schemeClr val="bg1"/>
                </a:solidFill>
              </a:rPr>
              <a:t>Образность и алогичность "мышления".</a:t>
            </a:r>
            <a:endParaRPr lang="en-US" sz="2400" dirty="0" smtClean="0">
              <a:solidFill>
                <a:schemeClr val="bg1"/>
              </a:solidFill>
            </a:endParaRPr>
          </a:p>
          <a:p>
            <a:r>
              <a:rPr lang="ru-RU" sz="2400" dirty="0" smtClean="0">
                <a:solidFill>
                  <a:schemeClr val="bg1"/>
                </a:solidFill>
              </a:rPr>
              <a:t>Религиозность. </a:t>
            </a:r>
            <a:endParaRPr lang="ru-RU" sz="2400" dirty="0">
              <a:solidFill>
                <a:schemeClr val="bg1"/>
              </a:solidFill>
            </a:endParaRPr>
          </a:p>
        </p:txBody>
      </p:sp>
      <p:sp>
        <p:nvSpPr>
          <p:cNvPr id="4" name="Прямоугольник 3"/>
          <p:cNvSpPr/>
          <p:nvPr/>
        </p:nvSpPr>
        <p:spPr>
          <a:xfrm>
            <a:off x="2123728" y="5157192"/>
            <a:ext cx="6660232" cy="1477328"/>
          </a:xfrm>
          <a:prstGeom prst="rect">
            <a:avLst/>
          </a:prstGeom>
        </p:spPr>
        <p:txBody>
          <a:bodyPr wrap="square">
            <a:spAutoFit/>
          </a:bodyPr>
          <a:lstStyle/>
          <a:p>
            <a:r>
              <a:rPr lang="ru-RU" dirty="0" smtClean="0">
                <a:solidFill>
                  <a:schemeClr val="bg1"/>
                </a:solidFill>
              </a:rPr>
              <a:t>"Только толпа способна к проявлению величайшего бескорыстия и величайшей преданности. Как много раз толпа героически умирала за какое-нибудь верование, слова или идеи, которые она сама едва понимала"  Г. </a:t>
            </a:r>
            <a:r>
              <a:rPr lang="ru-RU" dirty="0" err="1" smtClean="0">
                <a:solidFill>
                  <a:schemeClr val="bg1"/>
                </a:solidFill>
              </a:rPr>
              <a:t>Лебон</a:t>
            </a:r>
            <a:endParaRPr lang="ru-RU"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марк общество\презентация\Vancouver-Canucks-the-Boston-Bruins-olaylar1-2-Kopyala.jpg"/>
          <p:cNvPicPr>
            <a:picLocks noChangeAspect="1" noChangeArrowheads="1"/>
          </p:cNvPicPr>
          <p:nvPr/>
        </p:nvPicPr>
        <p:blipFill>
          <a:blip r:embed="rId2" cstate="email"/>
          <a:srcRect/>
          <a:stretch>
            <a:fillRect/>
          </a:stretch>
        </p:blipFill>
        <p:spPr bwMode="auto">
          <a:xfrm>
            <a:off x="827584" y="908720"/>
            <a:ext cx="7518078" cy="5157753"/>
          </a:xfrm>
          <a:prstGeom prst="rect">
            <a:avLst/>
          </a:prstGeom>
          <a:ln>
            <a:noFill/>
          </a:ln>
          <a:effectLst>
            <a:softEdge rad="112500"/>
          </a:effectLst>
        </p:spPr>
      </p:pic>
      <p:sp>
        <p:nvSpPr>
          <p:cNvPr id="10" name="TextBox 9"/>
          <p:cNvSpPr txBox="1"/>
          <p:nvPr/>
        </p:nvSpPr>
        <p:spPr>
          <a:xfrm>
            <a:off x="1115616" y="5085184"/>
            <a:ext cx="4608512" cy="523220"/>
          </a:xfrm>
          <a:prstGeom prst="rect">
            <a:avLst/>
          </a:prstGeom>
          <a:noFill/>
        </p:spPr>
        <p:txBody>
          <a:bodyPr wrap="square" rtlCol="0">
            <a:spAutoFit/>
          </a:bodyPr>
          <a:lstStyle/>
          <a:p>
            <a:r>
              <a:rPr lang="ru-RU" sz="2800" dirty="0" smtClean="0">
                <a:solidFill>
                  <a:schemeClr val="bg1"/>
                </a:solidFill>
              </a:rPr>
              <a:t>Импульсивность</a:t>
            </a:r>
            <a:endParaRPr lang="ru-RU" sz="2800" dirty="0">
              <a:solidFill>
                <a:schemeClr val="bg1"/>
              </a:solidFill>
            </a:endParaRPr>
          </a:p>
        </p:txBody>
      </p:sp>
      <p:pic>
        <p:nvPicPr>
          <p:cNvPr id="1027" name="Picture 3" descr="G:\марк общество\презентация\vancouvm.jpg"/>
          <p:cNvPicPr>
            <a:picLocks noChangeAspect="1" noChangeArrowheads="1"/>
          </p:cNvPicPr>
          <p:nvPr/>
        </p:nvPicPr>
        <p:blipFill>
          <a:blip r:embed="rId3" cstate="email"/>
          <a:srcRect/>
          <a:stretch>
            <a:fillRect/>
          </a:stretch>
        </p:blipFill>
        <p:spPr bwMode="auto">
          <a:xfrm>
            <a:off x="539552" y="692696"/>
            <a:ext cx="7615183" cy="5253707"/>
          </a:xfrm>
          <a:prstGeom prst="rect">
            <a:avLst/>
          </a:prstGeom>
          <a:ln>
            <a:noFill/>
          </a:ln>
          <a:effectLst>
            <a:softEdge rad="112500"/>
          </a:effectLst>
        </p:spPr>
      </p:pic>
      <p:sp>
        <p:nvSpPr>
          <p:cNvPr id="13" name="TextBox 12"/>
          <p:cNvSpPr txBox="1"/>
          <p:nvPr/>
        </p:nvSpPr>
        <p:spPr>
          <a:xfrm>
            <a:off x="1043608" y="5301208"/>
            <a:ext cx="3816424" cy="523220"/>
          </a:xfrm>
          <a:prstGeom prst="rect">
            <a:avLst/>
          </a:prstGeom>
          <a:noFill/>
        </p:spPr>
        <p:txBody>
          <a:bodyPr wrap="square" rtlCol="0">
            <a:spAutoFit/>
          </a:bodyPr>
          <a:lstStyle/>
          <a:p>
            <a:r>
              <a:rPr lang="ru-RU" sz="2800" dirty="0" smtClean="0">
                <a:solidFill>
                  <a:schemeClr val="bg1"/>
                </a:solidFill>
              </a:rPr>
              <a:t>Внушаемость</a:t>
            </a:r>
            <a:endParaRPr lang="ru-RU" sz="2800" dirty="0">
              <a:solidFill>
                <a:schemeClr val="bg1"/>
              </a:solidFill>
            </a:endParaRPr>
          </a:p>
        </p:txBody>
      </p:sp>
      <p:pic>
        <p:nvPicPr>
          <p:cNvPr id="1029" name="Picture 5" descr="G:\марк общество\презентация\0_5ab8f_ab480c84_orig.jpg"/>
          <p:cNvPicPr>
            <a:picLocks noChangeAspect="1" noChangeArrowheads="1"/>
          </p:cNvPicPr>
          <p:nvPr/>
        </p:nvPicPr>
        <p:blipFill>
          <a:blip r:embed="rId4" cstate="email"/>
          <a:srcRect/>
          <a:stretch>
            <a:fillRect/>
          </a:stretch>
        </p:blipFill>
        <p:spPr bwMode="auto">
          <a:xfrm>
            <a:off x="827584" y="620688"/>
            <a:ext cx="7315200" cy="4727575"/>
          </a:xfrm>
          <a:prstGeom prst="rect">
            <a:avLst/>
          </a:prstGeom>
          <a:ln>
            <a:noFill/>
          </a:ln>
          <a:effectLst>
            <a:softEdge rad="112500"/>
          </a:effectLst>
        </p:spPr>
      </p:pic>
      <p:sp>
        <p:nvSpPr>
          <p:cNvPr id="17" name="TextBox 16"/>
          <p:cNvSpPr txBox="1"/>
          <p:nvPr/>
        </p:nvSpPr>
        <p:spPr>
          <a:xfrm>
            <a:off x="971600" y="4869160"/>
            <a:ext cx="3888432" cy="523220"/>
          </a:xfrm>
          <a:prstGeom prst="rect">
            <a:avLst/>
          </a:prstGeom>
          <a:noFill/>
        </p:spPr>
        <p:txBody>
          <a:bodyPr wrap="square" rtlCol="0">
            <a:spAutoFit/>
          </a:bodyPr>
          <a:lstStyle/>
          <a:p>
            <a:r>
              <a:rPr lang="ru-RU" sz="2800" dirty="0" smtClean="0">
                <a:solidFill>
                  <a:schemeClr val="bg1"/>
                </a:solidFill>
              </a:rPr>
              <a:t>Максимализм</a:t>
            </a:r>
            <a:endParaRPr lang="ru-RU" sz="2800" dirty="0">
              <a:solidFill>
                <a:schemeClr val="bg1"/>
              </a:solidFill>
            </a:endParaRPr>
          </a:p>
        </p:txBody>
      </p:sp>
      <p:pic>
        <p:nvPicPr>
          <p:cNvPr id="1031" name="Picture 7" descr="G:\марк общество\презентация\soviet_union_030.jpg"/>
          <p:cNvPicPr>
            <a:picLocks noChangeAspect="1" noChangeArrowheads="1"/>
          </p:cNvPicPr>
          <p:nvPr/>
        </p:nvPicPr>
        <p:blipFill>
          <a:blip r:embed="rId5" cstate="email"/>
          <a:srcRect/>
          <a:stretch>
            <a:fillRect/>
          </a:stretch>
        </p:blipFill>
        <p:spPr bwMode="auto">
          <a:xfrm>
            <a:off x="395536" y="332656"/>
            <a:ext cx="8469081" cy="5616624"/>
          </a:xfrm>
          <a:prstGeom prst="rect">
            <a:avLst/>
          </a:prstGeom>
          <a:ln>
            <a:noFill/>
          </a:ln>
          <a:effectLst>
            <a:softEdge rad="112500"/>
          </a:effectLst>
        </p:spPr>
      </p:pic>
      <p:sp>
        <p:nvSpPr>
          <p:cNvPr id="21" name="TextBox 20"/>
          <p:cNvSpPr txBox="1"/>
          <p:nvPr/>
        </p:nvSpPr>
        <p:spPr>
          <a:xfrm>
            <a:off x="395536" y="5903893"/>
            <a:ext cx="6120680" cy="954107"/>
          </a:xfrm>
          <a:prstGeom prst="rect">
            <a:avLst/>
          </a:prstGeom>
          <a:noFill/>
        </p:spPr>
        <p:txBody>
          <a:bodyPr wrap="square" rtlCol="0">
            <a:spAutoFit/>
          </a:bodyPr>
          <a:lstStyle/>
          <a:p>
            <a:r>
              <a:rPr lang="ru-RU" sz="2800" dirty="0" smtClean="0">
                <a:solidFill>
                  <a:schemeClr val="bg1"/>
                </a:solidFill>
              </a:rPr>
              <a:t>Авторитарность и консерватизм</a:t>
            </a:r>
          </a:p>
          <a:p>
            <a:endParaRPr lang="ru-RU" sz="2800" dirty="0"/>
          </a:p>
        </p:txBody>
      </p:sp>
      <p:pic>
        <p:nvPicPr>
          <p:cNvPr id="1032" name="Picture 8" descr="G:\марк общество\презентация\3826.jpg"/>
          <p:cNvPicPr>
            <a:picLocks noChangeAspect="1" noChangeArrowheads="1"/>
          </p:cNvPicPr>
          <p:nvPr/>
        </p:nvPicPr>
        <p:blipFill>
          <a:blip r:embed="rId6" cstate="email"/>
          <a:srcRect/>
          <a:stretch>
            <a:fillRect/>
          </a:stretch>
        </p:blipFill>
        <p:spPr bwMode="auto">
          <a:xfrm>
            <a:off x="348982" y="836712"/>
            <a:ext cx="8795018" cy="5145086"/>
          </a:xfrm>
          <a:prstGeom prst="rect">
            <a:avLst/>
          </a:prstGeom>
          <a:ln>
            <a:noFill/>
          </a:ln>
          <a:effectLst>
            <a:softEdge rad="112500"/>
          </a:effectLst>
        </p:spPr>
      </p:pic>
      <p:sp>
        <p:nvSpPr>
          <p:cNvPr id="23" name="TextBox 22"/>
          <p:cNvSpPr txBox="1"/>
          <p:nvPr/>
        </p:nvSpPr>
        <p:spPr>
          <a:xfrm>
            <a:off x="3311352" y="4941168"/>
            <a:ext cx="5832648" cy="523220"/>
          </a:xfrm>
          <a:prstGeom prst="rect">
            <a:avLst/>
          </a:prstGeom>
          <a:noFill/>
        </p:spPr>
        <p:txBody>
          <a:bodyPr wrap="square" rtlCol="0">
            <a:spAutoFit/>
          </a:bodyPr>
          <a:lstStyle/>
          <a:p>
            <a:r>
              <a:rPr lang="ru-RU" sz="2800" dirty="0" smtClean="0"/>
              <a:t>Нравственная спонтанность</a:t>
            </a:r>
            <a:endParaRPr lang="ru-RU" sz="2800" dirty="0"/>
          </a:p>
        </p:txBody>
      </p:sp>
      <p:pic>
        <p:nvPicPr>
          <p:cNvPr id="1033" name="Picture 9" descr="G:\марк общество\презентация\56_0.jpg"/>
          <p:cNvPicPr>
            <a:picLocks noChangeAspect="1" noChangeArrowheads="1"/>
          </p:cNvPicPr>
          <p:nvPr/>
        </p:nvPicPr>
        <p:blipFill>
          <a:blip r:embed="rId7" cstate="email"/>
          <a:srcRect/>
          <a:stretch>
            <a:fillRect/>
          </a:stretch>
        </p:blipFill>
        <p:spPr bwMode="auto">
          <a:xfrm>
            <a:off x="467544" y="620688"/>
            <a:ext cx="8208912" cy="5481028"/>
          </a:xfrm>
          <a:prstGeom prst="rect">
            <a:avLst/>
          </a:prstGeom>
          <a:noFill/>
        </p:spPr>
      </p:pic>
      <p:sp>
        <p:nvSpPr>
          <p:cNvPr id="25" name="TextBox 24"/>
          <p:cNvSpPr txBox="1"/>
          <p:nvPr/>
        </p:nvSpPr>
        <p:spPr>
          <a:xfrm>
            <a:off x="755576" y="5445224"/>
            <a:ext cx="7848872" cy="523220"/>
          </a:xfrm>
          <a:prstGeom prst="rect">
            <a:avLst/>
          </a:prstGeom>
          <a:noFill/>
        </p:spPr>
        <p:txBody>
          <a:bodyPr wrap="square" rtlCol="0">
            <a:spAutoFit/>
          </a:bodyPr>
          <a:lstStyle/>
          <a:p>
            <a:r>
              <a:rPr lang="ru-RU" sz="2800" dirty="0" smtClean="0">
                <a:solidFill>
                  <a:schemeClr val="bg1"/>
                </a:solidFill>
              </a:rPr>
              <a:t>Образность и аналогичность «мышления»</a:t>
            </a:r>
            <a:endParaRPr lang="ru-RU" sz="2800" dirty="0">
              <a:solidFill>
                <a:schemeClr val="bg1"/>
              </a:solidFill>
            </a:endParaRPr>
          </a:p>
        </p:txBody>
      </p:sp>
      <p:pic>
        <p:nvPicPr>
          <p:cNvPr id="1034" name="Picture 10" descr="G:\марк общество\презентация\02sld1.jpg"/>
          <p:cNvPicPr>
            <a:picLocks noChangeAspect="1" noChangeArrowheads="1"/>
          </p:cNvPicPr>
          <p:nvPr/>
        </p:nvPicPr>
        <p:blipFill>
          <a:blip r:embed="rId8" cstate="email"/>
          <a:srcRect/>
          <a:stretch>
            <a:fillRect/>
          </a:stretch>
        </p:blipFill>
        <p:spPr bwMode="auto">
          <a:xfrm>
            <a:off x="0" y="548680"/>
            <a:ext cx="4536504" cy="3024336"/>
          </a:xfrm>
          <a:prstGeom prst="rect">
            <a:avLst/>
          </a:prstGeom>
          <a:ln>
            <a:noFill/>
          </a:ln>
          <a:effectLst>
            <a:softEdge rad="112500"/>
          </a:effectLst>
        </p:spPr>
      </p:pic>
      <p:pic>
        <p:nvPicPr>
          <p:cNvPr id="1035" name="Picture 11" descr="G:\марк общество\презентация\_ans0700.jpg"/>
          <p:cNvPicPr>
            <a:picLocks noChangeAspect="1" noChangeArrowheads="1"/>
          </p:cNvPicPr>
          <p:nvPr/>
        </p:nvPicPr>
        <p:blipFill>
          <a:blip r:embed="rId9" cstate="email"/>
          <a:srcRect/>
          <a:stretch>
            <a:fillRect/>
          </a:stretch>
        </p:blipFill>
        <p:spPr bwMode="auto">
          <a:xfrm>
            <a:off x="3419872" y="2636912"/>
            <a:ext cx="4764064" cy="3359276"/>
          </a:xfrm>
          <a:prstGeom prst="rect">
            <a:avLst/>
          </a:prstGeom>
          <a:ln>
            <a:noFill/>
          </a:ln>
          <a:effectLst>
            <a:softEdge rad="112500"/>
          </a:effectLst>
        </p:spPr>
      </p:pic>
      <p:sp>
        <p:nvSpPr>
          <p:cNvPr id="28" name="TextBox 27"/>
          <p:cNvSpPr txBox="1"/>
          <p:nvPr/>
        </p:nvSpPr>
        <p:spPr>
          <a:xfrm>
            <a:off x="5076056" y="1556792"/>
            <a:ext cx="3384376" cy="523220"/>
          </a:xfrm>
          <a:prstGeom prst="rect">
            <a:avLst/>
          </a:prstGeom>
          <a:noFill/>
        </p:spPr>
        <p:txBody>
          <a:bodyPr wrap="square" rtlCol="0">
            <a:spAutoFit/>
          </a:bodyPr>
          <a:lstStyle/>
          <a:p>
            <a:r>
              <a:rPr lang="ru-RU" sz="2800" dirty="0" smtClean="0">
                <a:solidFill>
                  <a:schemeClr val="bg1"/>
                </a:solidFill>
              </a:rPr>
              <a:t>Религиозность</a:t>
            </a:r>
            <a:endParaRPr lang="ru-RU" sz="28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0"/>
                                        <p:tgtEl>
                                          <p:spTgt spid="1026"/>
                                        </p:tgtEl>
                                      </p:cBhvr>
                                    </p:animEffect>
                                    <p:set>
                                      <p:cBhvr>
                                        <p:cTn id="15" dur="1" fill="hold">
                                          <p:stCondLst>
                                            <p:cond delay="1999"/>
                                          </p:stCondLst>
                                        </p:cTn>
                                        <p:tgtEl>
                                          <p:spTgt spid="102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2000"/>
                                        <p:tgtEl>
                                          <p:spTgt spid="10"/>
                                        </p:tgtEl>
                                      </p:cBhvr>
                                    </p:animEffect>
                                    <p:set>
                                      <p:cBhvr>
                                        <p:cTn id="18" dur="1" fill="hold">
                                          <p:stCondLst>
                                            <p:cond delay="1999"/>
                                          </p:stCondLst>
                                        </p:cTn>
                                        <p:tgtEl>
                                          <p:spTgt spid="10"/>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2000"/>
                                        <p:tgtEl>
                                          <p:spTgt spid="10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2000"/>
                                        <p:tgtEl>
                                          <p:spTgt spid="1027"/>
                                        </p:tgtEl>
                                      </p:cBhvr>
                                    </p:animEffect>
                                    <p:set>
                                      <p:cBhvr>
                                        <p:cTn id="29" dur="1" fill="hold">
                                          <p:stCondLst>
                                            <p:cond delay="1999"/>
                                          </p:stCondLst>
                                        </p:cTn>
                                        <p:tgtEl>
                                          <p:spTgt spid="1027"/>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2000"/>
                                        <p:tgtEl>
                                          <p:spTgt spid="13"/>
                                        </p:tgtEl>
                                      </p:cBhvr>
                                    </p:animEffect>
                                    <p:set>
                                      <p:cBhvr>
                                        <p:cTn id="32" dur="1" fill="hold">
                                          <p:stCondLst>
                                            <p:cond delay="1999"/>
                                          </p:stCondLst>
                                        </p:cTn>
                                        <p:tgtEl>
                                          <p:spTgt spid="13"/>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029"/>
                                        </p:tgtEl>
                                        <p:attrNameLst>
                                          <p:attrName>style.visibility</p:attrName>
                                        </p:attrNameLst>
                                      </p:cBhvr>
                                      <p:to>
                                        <p:strVal val="visible"/>
                                      </p:to>
                                    </p:set>
                                    <p:animEffect transition="in" filter="fade">
                                      <p:cBhvr>
                                        <p:cTn id="35" dur="2000"/>
                                        <p:tgtEl>
                                          <p:spTgt spid="10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2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2000"/>
                                        <p:tgtEl>
                                          <p:spTgt spid="1029"/>
                                        </p:tgtEl>
                                      </p:cBhvr>
                                    </p:animEffect>
                                    <p:set>
                                      <p:cBhvr>
                                        <p:cTn id="43" dur="1" fill="hold">
                                          <p:stCondLst>
                                            <p:cond delay="1999"/>
                                          </p:stCondLst>
                                        </p:cTn>
                                        <p:tgtEl>
                                          <p:spTgt spid="1029"/>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2000"/>
                                        <p:tgtEl>
                                          <p:spTgt spid="17"/>
                                        </p:tgtEl>
                                      </p:cBhvr>
                                    </p:animEffect>
                                    <p:set>
                                      <p:cBhvr>
                                        <p:cTn id="46" dur="1" fill="hold">
                                          <p:stCondLst>
                                            <p:cond delay="1999"/>
                                          </p:stCondLst>
                                        </p:cTn>
                                        <p:tgtEl>
                                          <p:spTgt spid="17"/>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1031"/>
                                        </p:tgtEl>
                                        <p:attrNameLst>
                                          <p:attrName>style.visibility</p:attrName>
                                        </p:attrNameLst>
                                      </p:cBhvr>
                                      <p:to>
                                        <p:strVal val="visible"/>
                                      </p:to>
                                    </p:set>
                                    <p:animEffect transition="in" filter="fade">
                                      <p:cBhvr>
                                        <p:cTn id="49" dur="2000"/>
                                        <p:tgtEl>
                                          <p:spTgt spid="103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20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2000"/>
                                        <p:tgtEl>
                                          <p:spTgt spid="1031"/>
                                        </p:tgtEl>
                                      </p:cBhvr>
                                    </p:animEffect>
                                    <p:set>
                                      <p:cBhvr>
                                        <p:cTn id="57" dur="1" fill="hold">
                                          <p:stCondLst>
                                            <p:cond delay="1999"/>
                                          </p:stCondLst>
                                        </p:cTn>
                                        <p:tgtEl>
                                          <p:spTgt spid="1031"/>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2000"/>
                                        <p:tgtEl>
                                          <p:spTgt spid="21"/>
                                        </p:tgtEl>
                                      </p:cBhvr>
                                    </p:animEffect>
                                    <p:set>
                                      <p:cBhvr>
                                        <p:cTn id="60" dur="1" fill="hold">
                                          <p:stCondLst>
                                            <p:cond delay="1999"/>
                                          </p:stCondLst>
                                        </p:cTn>
                                        <p:tgtEl>
                                          <p:spTgt spid="21"/>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1032"/>
                                        </p:tgtEl>
                                        <p:attrNameLst>
                                          <p:attrName>style.visibility</p:attrName>
                                        </p:attrNameLst>
                                      </p:cBhvr>
                                      <p:to>
                                        <p:strVal val="visible"/>
                                      </p:to>
                                    </p:set>
                                    <p:animEffect transition="in" filter="fade">
                                      <p:cBhvr>
                                        <p:cTn id="63" dur="2000"/>
                                        <p:tgtEl>
                                          <p:spTgt spid="103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20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2000"/>
                                        <p:tgtEl>
                                          <p:spTgt spid="1032"/>
                                        </p:tgtEl>
                                      </p:cBhvr>
                                    </p:animEffect>
                                    <p:set>
                                      <p:cBhvr>
                                        <p:cTn id="71" dur="1" fill="hold">
                                          <p:stCondLst>
                                            <p:cond delay="1999"/>
                                          </p:stCondLst>
                                        </p:cTn>
                                        <p:tgtEl>
                                          <p:spTgt spid="1032"/>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2000"/>
                                        <p:tgtEl>
                                          <p:spTgt spid="23"/>
                                        </p:tgtEl>
                                      </p:cBhvr>
                                    </p:animEffect>
                                    <p:set>
                                      <p:cBhvr>
                                        <p:cTn id="74" dur="1" fill="hold">
                                          <p:stCondLst>
                                            <p:cond delay="1999"/>
                                          </p:stCondLst>
                                        </p:cTn>
                                        <p:tgtEl>
                                          <p:spTgt spid="23"/>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1033"/>
                                        </p:tgtEl>
                                        <p:attrNameLst>
                                          <p:attrName>style.visibility</p:attrName>
                                        </p:attrNameLst>
                                      </p:cBhvr>
                                      <p:to>
                                        <p:strVal val="visible"/>
                                      </p:to>
                                    </p:set>
                                    <p:animEffect transition="in" filter="fade">
                                      <p:cBhvr>
                                        <p:cTn id="77" dur="2000"/>
                                        <p:tgtEl>
                                          <p:spTgt spid="103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20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2000"/>
                                        <p:tgtEl>
                                          <p:spTgt spid="1033"/>
                                        </p:tgtEl>
                                      </p:cBhvr>
                                    </p:animEffect>
                                    <p:set>
                                      <p:cBhvr>
                                        <p:cTn id="85" dur="1" fill="hold">
                                          <p:stCondLst>
                                            <p:cond delay="1999"/>
                                          </p:stCondLst>
                                        </p:cTn>
                                        <p:tgtEl>
                                          <p:spTgt spid="1033"/>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2000"/>
                                        <p:tgtEl>
                                          <p:spTgt spid="25"/>
                                        </p:tgtEl>
                                      </p:cBhvr>
                                    </p:animEffect>
                                    <p:set>
                                      <p:cBhvr>
                                        <p:cTn id="88" dur="1" fill="hold">
                                          <p:stCondLst>
                                            <p:cond delay="1999"/>
                                          </p:stCondLst>
                                        </p:cTn>
                                        <p:tgtEl>
                                          <p:spTgt spid="25"/>
                                        </p:tgtEl>
                                        <p:attrNameLst>
                                          <p:attrName>style.visibility</p:attrName>
                                        </p:attrNameLst>
                                      </p:cBhvr>
                                      <p:to>
                                        <p:strVal val="hidden"/>
                                      </p:to>
                                    </p:set>
                                  </p:childTnLst>
                                </p:cTn>
                              </p:par>
                              <p:par>
                                <p:cTn id="89" presetID="10" presetClass="entr" presetSubtype="0" fill="hold" nodeType="withEffect">
                                  <p:stCondLst>
                                    <p:cond delay="0"/>
                                  </p:stCondLst>
                                  <p:childTnLst>
                                    <p:set>
                                      <p:cBhvr>
                                        <p:cTn id="90" dur="1" fill="hold">
                                          <p:stCondLst>
                                            <p:cond delay="0"/>
                                          </p:stCondLst>
                                        </p:cTn>
                                        <p:tgtEl>
                                          <p:spTgt spid="1034"/>
                                        </p:tgtEl>
                                        <p:attrNameLst>
                                          <p:attrName>style.visibility</p:attrName>
                                        </p:attrNameLst>
                                      </p:cBhvr>
                                      <p:to>
                                        <p:strVal val="visible"/>
                                      </p:to>
                                    </p:set>
                                    <p:animEffect transition="in" filter="fade">
                                      <p:cBhvr>
                                        <p:cTn id="91" dur="2000"/>
                                        <p:tgtEl>
                                          <p:spTgt spid="103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2000"/>
                                        <p:tgtEl>
                                          <p:spTgt spid="28"/>
                                        </p:tgtEl>
                                      </p:cBhvr>
                                    </p:animEffect>
                                  </p:childTnLst>
                                </p:cTn>
                              </p:par>
                            </p:childTnLst>
                          </p:cTn>
                        </p:par>
                        <p:par>
                          <p:cTn id="95" fill="hold">
                            <p:stCondLst>
                              <p:cond delay="2000"/>
                            </p:stCondLst>
                            <p:childTnLst>
                              <p:par>
                                <p:cTn id="96" presetID="10" presetClass="entr" presetSubtype="0" fill="hold" nodeType="afterEffect">
                                  <p:stCondLst>
                                    <p:cond delay="0"/>
                                  </p:stCondLst>
                                  <p:childTnLst>
                                    <p:set>
                                      <p:cBhvr>
                                        <p:cTn id="97" dur="1" fill="hold">
                                          <p:stCondLst>
                                            <p:cond delay="0"/>
                                          </p:stCondLst>
                                        </p:cTn>
                                        <p:tgtEl>
                                          <p:spTgt spid="1035"/>
                                        </p:tgtEl>
                                        <p:attrNameLst>
                                          <p:attrName>style.visibility</p:attrName>
                                        </p:attrNameLst>
                                      </p:cBhvr>
                                      <p:to>
                                        <p:strVal val="visible"/>
                                      </p:to>
                                    </p:set>
                                    <p:animEffect transition="in" filter="fade">
                                      <p:cBhvr>
                                        <p:cTn id="98" dur="2000"/>
                                        <p:tgtEl>
                                          <p:spTgt spid="1035"/>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2000"/>
                                        <p:tgtEl>
                                          <p:spTgt spid="1034"/>
                                        </p:tgtEl>
                                      </p:cBhvr>
                                    </p:animEffect>
                                    <p:set>
                                      <p:cBhvr>
                                        <p:cTn id="103" dur="1" fill="hold">
                                          <p:stCondLst>
                                            <p:cond delay="1999"/>
                                          </p:stCondLst>
                                        </p:cTn>
                                        <p:tgtEl>
                                          <p:spTgt spid="1034"/>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2000"/>
                                        <p:tgtEl>
                                          <p:spTgt spid="1035"/>
                                        </p:tgtEl>
                                      </p:cBhvr>
                                    </p:animEffect>
                                    <p:set>
                                      <p:cBhvr>
                                        <p:cTn id="106" dur="1" fill="hold">
                                          <p:stCondLst>
                                            <p:cond delay="1999"/>
                                          </p:stCondLst>
                                        </p:cTn>
                                        <p:tgtEl>
                                          <p:spTgt spid="1035"/>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2000"/>
                                        <p:tgtEl>
                                          <p:spTgt spid="28"/>
                                        </p:tgtEl>
                                      </p:cBhvr>
                                    </p:animEffect>
                                    <p:set>
                                      <p:cBhvr>
                                        <p:cTn id="109" dur="1" fill="hold">
                                          <p:stCondLst>
                                            <p:cond delay="1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3" grpId="0"/>
      <p:bldP spid="13" grpId="1"/>
      <p:bldP spid="17" grpId="0"/>
      <p:bldP spid="17" grpId="1"/>
      <p:bldP spid="21" grpId="0"/>
      <p:bldP spid="21" grpId="1"/>
      <p:bldP spid="23" grpId="0"/>
      <p:bldP spid="23" grpId="1"/>
      <p:bldP spid="25" grpId="0"/>
      <p:bldP spid="25" grpId="1"/>
      <p:bldP spid="28" grpId="0"/>
      <p:bldP spid="2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smtClean="0">
                <a:solidFill>
                  <a:srgbClr val="FFFF00"/>
                </a:solidFill>
              </a:rPr>
              <a:t>Закономерности</a:t>
            </a:r>
            <a:endParaRPr lang="ru-RU" sz="5400" dirty="0">
              <a:solidFill>
                <a:srgbClr val="FFFF00"/>
              </a:solidFill>
            </a:endParaRPr>
          </a:p>
        </p:txBody>
      </p:sp>
      <p:sp>
        <p:nvSpPr>
          <p:cNvPr id="3" name="Содержимое 2"/>
          <p:cNvSpPr>
            <a:spLocks noGrp="1"/>
          </p:cNvSpPr>
          <p:nvPr>
            <p:ph idx="1"/>
          </p:nvPr>
        </p:nvSpPr>
        <p:spPr/>
        <p:txBody>
          <a:bodyPr>
            <a:noAutofit/>
          </a:bodyPr>
          <a:lstStyle/>
          <a:p>
            <a:r>
              <a:rPr lang="ru-RU" sz="2400" dirty="0" smtClean="0">
                <a:solidFill>
                  <a:schemeClr val="bg1"/>
                </a:solidFill>
              </a:rPr>
              <a:t>духовное единство или «умственная однородность»;</a:t>
            </a:r>
          </a:p>
          <a:p>
            <a:r>
              <a:rPr lang="ru-RU" sz="2400" dirty="0" smtClean="0">
                <a:solidFill>
                  <a:schemeClr val="bg1"/>
                </a:solidFill>
              </a:rPr>
              <a:t>эмоциональность;</a:t>
            </a:r>
          </a:p>
          <a:p>
            <a:r>
              <a:rPr lang="ru-RU" sz="2400" dirty="0" smtClean="0">
                <a:solidFill>
                  <a:schemeClr val="bg1"/>
                </a:solidFill>
              </a:rPr>
              <a:t>иррациональность</a:t>
            </a:r>
          </a:p>
          <a:p>
            <a:endParaRPr lang="ru-RU" sz="2400" dirty="0" smtClean="0">
              <a:solidFill>
                <a:schemeClr val="bg1"/>
              </a:solidFill>
            </a:endParaRPr>
          </a:p>
          <a:p>
            <a:r>
              <a:rPr lang="ru-RU" sz="2400" dirty="0" smtClean="0">
                <a:solidFill>
                  <a:schemeClr val="bg1"/>
                </a:solidFill>
              </a:rPr>
              <a:t>утрата ответственности вследствие анонимности;</a:t>
            </a:r>
          </a:p>
          <a:p>
            <a:r>
              <a:rPr lang="ru-RU" sz="2400" dirty="0" smtClean="0">
                <a:solidFill>
                  <a:schemeClr val="bg1"/>
                </a:solidFill>
              </a:rPr>
              <a:t>впечатление всеобщности</a:t>
            </a:r>
            <a:endParaRPr lang="ru-RU" sz="24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08720"/>
            <a:ext cx="8229600" cy="1143000"/>
          </a:xfrm>
        </p:spPr>
        <p:txBody>
          <a:bodyPr>
            <a:noAutofit/>
          </a:bodyPr>
          <a:lstStyle/>
          <a:p>
            <a:r>
              <a:rPr lang="ru-RU" sz="5400" dirty="0" smtClean="0">
                <a:solidFill>
                  <a:srgbClr val="FFFF00"/>
                </a:solidFill>
              </a:rPr>
              <a:t>Внешние особенности толпы</a:t>
            </a:r>
            <a:br>
              <a:rPr lang="ru-RU" sz="5400" dirty="0" smtClean="0">
                <a:solidFill>
                  <a:srgbClr val="FFFF00"/>
                </a:solidFill>
              </a:rPr>
            </a:br>
            <a:endParaRPr lang="ru-RU" sz="5400" dirty="0">
              <a:solidFill>
                <a:srgbClr val="FFFF00"/>
              </a:solidFill>
            </a:endParaRPr>
          </a:p>
        </p:txBody>
      </p:sp>
      <p:pic>
        <p:nvPicPr>
          <p:cNvPr id="4098" name="Picture 2" descr="G:\марк общество\презентация\69b17f48916c0a5fc63392bc115ff61a.jpg"/>
          <p:cNvPicPr>
            <a:picLocks noChangeAspect="1" noChangeArrowheads="1"/>
          </p:cNvPicPr>
          <p:nvPr/>
        </p:nvPicPr>
        <p:blipFill>
          <a:blip r:embed="rId2" cstate="email"/>
          <a:srcRect/>
          <a:stretch>
            <a:fillRect/>
          </a:stretch>
        </p:blipFill>
        <p:spPr bwMode="auto">
          <a:xfrm>
            <a:off x="1763688" y="1988840"/>
            <a:ext cx="5400600" cy="4257473"/>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4098"/>
                                        </p:tgtEl>
                                      </p:cBhvr>
                                    </p:animEffect>
                                    <p:set>
                                      <p:cBhvr>
                                        <p:cTn id="12" dur="1" fill="hold">
                                          <p:stCondLst>
                                            <p:cond delay="19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FF00"/>
                </a:solidFill>
              </a:rPr>
              <a:t>Верования толпы</a:t>
            </a:r>
            <a:endParaRPr lang="ru-RU" dirty="0">
              <a:solidFill>
                <a:srgbClr val="FFFF00"/>
              </a:solidFill>
            </a:endParaRPr>
          </a:p>
        </p:txBody>
      </p:sp>
      <p:sp>
        <p:nvSpPr>
          <p:cNvPr id="3" name="Содержимое 2"/>
          <p:cNvSpPr>
            <a:spLocks noGrp="1"/>
          </p:cNvSpPr>
          <p:nvPr>
            <p:ph idx="1"/>
          </p:nvPr>
        </p:nvSpPr>
        <p:spPr/>
        <p:txBody>
          <a:bodyPr>
            <a:normAutofit/>
          </a:bodyPr>
          <a:lstStyle/>
          <a:p>
            <a:r>
              <a:rPr lang="ru-RU" sz="2400" dirty="0" smtClean="0">
                <a:solidFill>
                  <a:schemeClr val="bg1"/>
                </a:solidFill>
              </a:rPr>
              <a:t>Постоянные</a:t>
            </a:r>
          </a:p>
          <a:p>
            <a:r>
              <a:rPr lang="ru-RU" sz="2400" dirty="0" smtClean="0">
                <a:solidFill>
                  <a:schemeClr val="bg1"/>
                </a:solidFill>
              </a:rPr>
              <a:t>Непостоянные </a:t>
            </a:r>
            <a:endParaRPr lang="ru-RU" sz="2400" dirty="0">
              <a:solidFill>
                <a:schemeClr val="bg1"/>
              </a:solidFill>
            </a:endParaRPr>
          </a:p>
        </p:txBody>
      </p:sp>
      <p:pic>
        <p:nvPicPr>
          <p:cNvPr id="3074" name="Picture 2" descr="G:\марк общество\презентация\74370143.jpg"/>
          <p:cNvPicPr>
            <a:picLocks noChangeAspect="1" noChangeArrowheads="1"/>
          </p:cNvPicPr>
          <p:nvPr/>
        </p:nvPicPr>
        <p:blipFill>
          <a:blip r:embed="rId2" cstate="email"/>
          <a:srcRect/>
          <a:stretch>
            <a:fillRect/>
          </a:stretch>
        </p:blipFill>
        <p:spPr bwMode="auto">
          <a:xfrm>
            <a:off x="323528" y="1484784"/>
            <a:ext cx="5616624" cy="3744416"/>
          </a:xfrm>
          <a:prstGeom prst="rect">
            <a:avLst/>
          </a:prstGeom>
          <a:ln>
            <a:noFill/>
          </a:ln>
          <a:effectLst>
            <a:softEdge rad="112500"/>
          </a:effectLst>
        </p:spPr>
      </p:pic>
      <p:pic>
        <p:nvPicPr>
          <p:cNvPr id="3075" name="Picture 3" descr="G:\марк общество\презентация\1301851943_protest_afghan.jpg"/>
          <p:cNvPicPr>
            <a:picLocks noChangeAspect="1" noChangeArrowheads="1"/>
          </p:cNvPicPr>
          <p:nvPr/>
        </p:nvPicPr>
        <p:blipFill>
          <a:blip r:embed="rId3" cstate="email"/>
          <a:srcRect/>
          <a:stretch>
            <a:fillRect/>
          </a:stretch>
        </p:blipFill>
        <p:spPr bwMode="auto">
          <a:xfrm>
            <a:off x="4139952" y="3068960"/>
            <a:ext cx="4290963" cy="2941693"/>
          </a:xfrm>
          <a:prstGeom prst="rect">
            <a:avLst/>
          </a:prstGeom>
          <a:ln>
            <a:noFill/>
          </a:ln>
          <a:effectLst>
            <a:softEdge rad="112500"/>
          </a:effectLst>
        </p:spPr>
      </p:pic>
      <p:pic>
        <p:nvPicPr>
          <p:cNvPr id="3076" name="Picture 4" descr="G:\марк общество\презентация\658x0_00000_120_02.jpg"/>
          <p:cNvPicPr>
            <a:picLocks noChangeAspect="1" noChangeArrowheads="1"/>
          </p:cNvPicPr>
          <p:nvPr/>
        </p:nvPicPr>
        <p:blipFill>
          <a:blip r:embed="rId4" cstate="email"/>
          <a:srcRect/>
          <a:stretch>
            <a:fillRect/>
          </a:stretch>
        </p:blipFill>
        <p:spPr bwMode="auto">
          <a:xfrm>
            <a:off x="827584" y="3789040"/>
            <a:ext cx="3222724" cy="2414594"/>
          </a:xfrm>
          <a:prstGeom prst="rect">
            <a:avLst/>
          </a:prstGeom>
          <a:ln>
            <a:noFill/>
          </a:ln>
          <a:effectLst>
            <a:softEdge rad="112500"/>
          </a:effectLst>
        </p:spPr>
      </p:pic>
      <p:sp>
        <p:nvSpPr>
          <p:cNvPr id="9" name="TextBox 8"/>
          <p:cNvSpPr txBox="1"/>
          <p:nvPr/>
        </p:nvSpPr>
        <p:spPr>
          <a:xfrm>
            <a:off x="5868144" y="1772816"/>
            <a:ext cx="2880320" cy="523220"/>
          </a:xfrm>
          <a:prstGeom prst="rect">
            <a:avLst/>
          </a:prstGeom>
          <a:noFill/>
        </p:spPr>
        <p:txBody>
          <a:bodyPr wrap="square" rtlCol="0">
            <a:spAutoFit/>
          </a:bodyPr>
          <a:lstStyle/>
          <a:p>
            <a:r>
              <a:rPr lang="ru-RU" sz="2800" dirty="0" smtClean="0">
                <a:solidFill>
                  <a:schemeClr val="bg1"/>
                </a:solidFill>
              </a:rPr>
              <a:t>Постоянные</a:t>
            </a:r>
            <a:endParaRPr lang="ru-RU" sz="2800" dirty="0">
              <a:solidFill>
                <a:schemeClr val="bg1"/>
              </a:solidFill>
            </a:endParaRPr>
          </a:p>
        </p:txBody>
      </p:sp>
      <p:pic>
        <p:nvPicPr>
          <p:cNvPr id="3077" name="Picture 5" descr="G:\марк общество\презентация\800x600_34892_zhirinovski-kp-ru.jpeg"/>
          <p:cNvPicPr>
            <a:picLocks noChangeAspect="1" noChangeArrowheads="1"/>
          </p:cNvPicPr>
          <p:nvPr/>
        </p:nvPicPr>
        <p:blipFill>
          <a:blip r:embed="rId5" cstate="email"/>
          <a:srcRect/>
          <a:stretch>
            <a:fillRect/>
          </a:stretch>
        </p:blipFill>
        <p:spPr bwMode="auto">
          <a:xfrm>
            <a:off x="1403648" y="1412776"/>
            <a:ext cx="6154941" cy="4608512"/>
          </a:xfrm>
          <a:prstGeom prst="rect">
            <a:avLst/>
          </a:prstGeom>
          <a:ln>
            <a:noFill/>
          </a:ln>
          <a:effectLst>
            <a:softEdge rad="112500"/>
          </a:effectLst>
        </p:spPr>
      </p:pic>
      <p:sp>
        <p:nvSpPr>
          <p:cNvPr id="11" name="TextBox 10"/>
          <p:cNvSpPr txBox="1"/>
          <p:nvPr/>
        </p:nvSpPr>
        <p:spPr>
          <a:xfrm>
            <a:off x="2915816" y="5949280"/>
            <a:ext cx="5544616" cy="523220"/>
          </a:xfrm>
          <a:prstGeom prst="rect">
            <a:avLst/>
          </a:prstGeom>
          <a:noFill/>
        </p:spPr>
        <p:txBody>
          <a:bodyPr wrap="square" rtlCol="0">
            <a:spAutoFit/>
          </a:bodyPr>
          <a:lstStyle/>
          <a:p>
            <a:r>
              <a:rPr lang="ru-RU" sz="2800" dirty="0" smtClean="0">
                <a:solidFill>
                  <a:schemeClr val="bg1"/>
                </a:solidFill>
              </a:rPr>
              <a:t>Непостоянные</a:t>
            </a:r>
            <a:endParaRPr lang="ru-RU" sz="28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2000"/>
                                        <p:tgtEl>
                                          <p:spTgt spid="3075"/>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fade">
                                      <p:cBhvr>
                                        <p:cTn id="18" dur="20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2000"/>
                                        <p:tgtEl>
                                          <p:spTgt spid="3076"/>
                                        </p:tgtEl>
                                      </p:cBhvr>
                                    </p:animEffect>
                                    <p:set>
                                      <p:cBhvr>
                                        <p:cTn id="23" dur="1" fill="hold">
                                          <p:stCondLst>
                                            <p:cond delay="1999"/>
                                          </p:stCondLst>
                                        </p:cTn>
                                        <p:tgtEl>
                                          <p:spTgt spid="3076"/>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3075"/>
                                        </p:tgtEl>
                                      </p:cBhvr>
                                    </p:animEffect>
                                    <p:set>
                                      <p:cBhvr>
                                        <p:cTn id="26" dur="1" fill="hold">
                                          <p:stCondLst>
                                            <p:cond delay="1999"/>
                                          </p:stCondLst>
                                        </p:cTn>
                                        <p:tgtEl>
                                          <p:spTgt spid="3075"/>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2000"/>
                                        <p:tgtEl>
                                          <p:spTgt spid="3074"/>
                                        </p:tgtEl>
                                      </p:cBhvr>
                                    </p:animEffect>
                                    <p:set>
                                      <p:cBhvr>
                                        <p:cTn id="29" dur="1" fill="hold">
                                          <p:stCondLst>
                                            <p:cond delay="1999"/>
                                          </p:stCondLst>
                                        </p:cTn>
                                        <p:tgtEl>
                                          <p:spTgt spid="307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2000"/>
                                        <p:tgtEl>
                                          <p:spTgt spid="9"/>
                                        </p:tgtEl>
                                      </p:cBhvr>
                                    </p:animEffect>
                                    <p:set>
                                      <p:cBhvr>
                                        <p:cTn id="32" dur="1" fill="hold">
                                          <p:stCondLst>
                                            <p:cond delay="19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7"/>
                                        </p:tgtEl>
                                        <p:attrNameLst>
                                          <p:attrName>style.visibility</p:attrName>
                                        </p:attrNameLst>
                                      </p:cBhvr>
                                      <p:to>
                                        <p:strVal val="visible"/>
                                      </p:to>
                                    </p:set>
                                    <p:animEffect transition="in" filter="fade">
                                      <p:cBhvr>
                                        <p:cTn id="37" dur="2000"/>
                                        <p:tgtEl>
                                          <p:spTgt spid="307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1166</TotalTime>
  <Words>579</Words>
  <Application>Microsoft Office PowerPoint</Application>
  <PresentationFormat>Экран (4:3)</PresentationFormat>
  <Paragraphs>76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Психология толпы</vt:lpstr>
      <vt:lpstr>    Сущность толпы</vt:lpstr>
      <vt:lpstr>Разновидности толпы</vt:lpstr>
      <vt:lpstr>Основные характеристики толпы</vt:lpstr>
      <vt:lpstr>Слайд 5</vt:lpstr>
      <vt:lpstr>Закономерности</vt:lpstr>
      <vt:lpstr>Внешние особенности толпы </vt:lpstr>
      <vt:lpstr>Слайд 8</vt:lpstr>
      <vt:lpstr>Верования толпы</vt:lpstr>
      <vt:lpstr>Лидеры толпы</vt:lpstr>
      <vt:lpstr>Социальные эксперименты</vt:lpstr>
      <vt:lpstr>Слайд 12</vt:lpstr>
      <vt:lpstr>Слайд 13</vt:lpstr>
      <vt:lpstr>Слайд 14</vt:lpstr>
      <vt:lpstr>ПРАВИЛА ПОВЕДЕНИЯ В ТОЛПЕ </vt:lpstr>
      <vt:lpstr>Слайд 16</vt:lpstr>
      <vt:lpstr>Слайд 17</vt:lpstr>
      <vt:lpstr>Берегите себя!</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Олег</cp:lastModifiedBy>
  <cp:revision>118</cp:revision>
  <dcterms:created xsi:type="dcterms:W3CDTF">2013-02-25T16:13:17Z</dcterms:created>
  <dcterms:modified xsi:type="dcterms:W3CDTF">2013-04-28T19:16:39Z</dcterms:modified>
</cp:coreProperties>
</file>