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312" r:id="rId2"/>
    <p:sldId id="311" r:id="rId3"/>
    <p:sldId id="313" r:id="rId4"/>
    <p:sldId id="322" r:id="rId5"/>
    <p:sldId id="314" r:id="rId6"/>
    <p:sldId id="315" r:id="rId7"/>
    <p:sldId id="333" r:id="rId8"/>
    <p:sldId id="331" r:id="rId9"/>
    <p:sldId id="258" r:id="rId10"/>
    <p:sldId id="262" r:id="rId11"/>
    <p:sldId id="264" r:id="rId12"/>
    <p:sldId id="263" r:id="rId13"/>
    <p:sldId id="265" r:id="rId14"/>
    <p:sldId id="318" r:id="rId15"/>
    <p:sldId id="267" r:id="rId16"/>
    <p:sldId id="268" r:id="rId17"/>
    <p:sldId id="276" r:id="rId18"/>
    <p:sldId id="277" r:id="rId19"/>
    <p:sldId id="261" r:id="rId20"/>
    <p:sldId id="278" r:id="rId21"/>
    <p:sldId id="279" r:id="rId22"/>
    <p:sldId id="283" r:id="rId23"/>
    <p:sldId id="284" r:id="rId24"/>
    <p:sldId id="288" r:id="rId25"/>
    <p:sldId id="316" r:id="rId26"/>
    <p:sldId id="330" r:id="rId27"/>
    <p:sldId id="329" r:id="rId28"/>
    <p:sldId id="328" r:id="rId29"/>
    <p:sldId id="319" r:id="rId30"/>
    <p:sldId id="292" r:id="rId31"/>
    <p:sldId id="321" r:id="rId32"/>
    <p:sldId id="293" r:id="rId33"/>
    <p:sldId id="294" r:id="rId34"/>
    <p:sldId id="300" r:id="rId35"/>
    <p:sldId id="303" r:id="rId36"/>
    <p:sldId id="305" r:id="rId37"/>
    <p:sldId id="309" r:id="rId38"/>
    <p:sldId id="326" r:id="rId39"/>
    <p:sldId id="325" r:id="rId40"/>
    <p:sldId id="32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68" autoAdjust="0"/>
    <p:restoredTop sz="90898" autoAdjust="0"/>
  </p:normalViewPr>
  <p:slideViewPr>
    <p:cSldViewPr>
      <p:cViewPr varScale="1">
        <p:scale>
          <a:sx n="103" d="100"/>
          <a:sy n="103" d="100"/>
        </p:scale>
        <p:origin x="-1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CFF9-33EC-4B43-94D8-6C4EF7C19B6A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48EC9-0397-436F-A13C-75736C232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8EC9-0397-436F-A13C-75736C232B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4DE19B-9654-473B-961A-3FCFDE977D53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A6F98A-907F-40F4-8908-EAFA01C6B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yandsearch?img_url=www.krupenichka.ru/images/dolls/schastie.jpg&amp;iorient=&amp;icolor=&amp;site=&amp;text=%D1%82%D1%80%D1%8F%D0%BF%D0%B8%D1%87%D0%BD%D1%8B%D0%B5%20%D0%BA%D1%83%D0%BA%D0%BB%D1%8B%20%20%D1%81%20%D0%BA%D0%BE%D1%81%D0%BE%D0%B9%20%D0%BA%D0%B0%D1%80%D1%82%D0%B8%D0%BD%D0%BA%D0%B8&amp;wp=&amp;pos=2&amp;isize=&amp;type=&amp;recent=&amp;rpt=simage&amp;itype=&amp;noj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images.yandex.ru/yandsearch?img_url=content.foto.mail.ru/inbox/manyhappy/738/i-792.jpg&amp;iorient=&amp;icolor=&amp;p=1&amp;site=&amp;text=%D1%82%D1%80%D1%8F%D0%BF%D0%B8%D1%87%D0%BD%D1%8B%D0%B5%20%D0%BA%D1%83%D0%BA%D0%BB%D1%8B%20%20%D1%81%20%D0%BA%D0%BE%D1%81%D0%BE%D0%B9%20%D0%BA%D0%B0%D1%80%D1%82%D0%B8%D0%BD%D0%BA%D0%B8&amp;wp=&amp;pos=34&amp;isize=&amp;type=&amp;recent=&amp;rpt=simage&amp;itype=&amp;nojs=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urometr.s3.amazonaws.com/images/gallery/02/36/41/2010/12/26/c02736__9f25f3e503_6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magput.ru/pics/large/50843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www.arthania.ru.k0.gfns.net/userfiles/DSC00539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yandex.ru/yandsearch?img_url=i001.radikal.ru/1101/6d/3e23cddbf9c8.jpg&amp;iorient=&amp;nojs=1&amp;icolor=&amp;p=0&amp;site=&amp;text=%D1%82%D1%80%D1%8F%D0%BF%D0%B8%D1%87%D0%BD%D1%8B%D0%B5%20%D0%BA%D1%83%D0%BA%D0%BB%D1%8B%20%20%D0%BA%D0%B0%D1%80%D1%82%D0%B8%D0%BD%D0%BA%D0%B8&amp;wp=&amp;pos=4&amp;isize=&amp;type=&amp;recent=&amp;rpt=simage&amp;itype=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81000" y="0"/>
            <a:ext cx="8262966" cy="2831544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ПРАВОСЛАВНАЯ ГИМНАЗИЯ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ИМЕНИ ПРЕПОДОБНОГО 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Garamond" pitchFamily="18" charset="0"/>
              </a:rPr>
              <a:t>СЕРГИЯ РАДОНЕЖСКОГО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Garamond" pitchFamily="18" charset="0"/>
              </a:rPr>
              <a:t>г. Сергиев Посад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075" name="Picture 8" descr="Shevro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071810"/>
            <a:ext cx="33750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2317570"/>
            <a:ext cx="6094460" cy="45404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928826"/>
          </a:xfrm>
          <a:prstGeom prst="roundRect">
            <a:avLst/>
          </a:prstGeo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Эти куколки в дорогу. Они держатся на основе с помощью </a:t>
            </a:r>
            <a:r>
              <a:rPr lang="ru-RU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шнурочка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Основу легко свернуть, куколки не мнутся. Образуя красивый сверточек.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2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484784"/>
            <a:ext cx="4528568" cy="4309737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00694" y="0"/>
            <a:ext cx="3357586" cy="685800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Куклы с каталкой. Куклу всегда рассматривали как эталон рукоделия. По ней судили о мастерстве и вкусе хозяйки. Поэтому на «посиделки» вместе с рукоделием  часто брали и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повозочку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с куклами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2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857364"/>
            <a:ext cx="6500826" cy="489122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Кукла-пеленашка</a:t>
            </a:r>
            <a:r>
              <a:rPr lang="ru-RU" b="1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 – напоминает </a:t>
            </a:r>
            <a:r>
              <a:rPr lang="ru-RU" b="1" dirty="0" err="1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спеленутого</a:t>
            </a:r>
            <a:r>
              <a:rPr lang="ru-RU" b="1" dirty="0" smtClean="0">
                <a:ln w="3200">
                  <a:solidFill>
                    <a:srgbClr val="C0000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 младенца</a:t>
            </a:r>
            <a:endParaRPr lang="ru-RU" b="1" dirty="0">
              <a:ln w="3200">
                <a:solidFill>
                  <a:srgbClr val="C00000">
                    <a:alpha val="25000"/>
                  </a:srgbClr>
                </a:solidFill>
                <a:prstDash val="solid"/>
                <a:round/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500174"/>
            <a:ext cx="5929354" cy="5072098"/>
          </a:xfrm>
          <a:prstGeom prst="ellipse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152400"/>
            <a:ext cx="5786478" cy="121920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Куклы с сундучком. </a:t>
            </a:r>
            <a:b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Архангельская обл.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Куклы-синильщики. Их одежда сшита из ручной набивной ткани. Мелкий узор на холсте  набивали с помощью резных досок . В результате использования технологии набивки получали  на темно-синем фоне  белый узор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уклы иллюстрации 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2214555"/>
            <a:ext cx="5857875" cy="464344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714356"/>
            <a:ext cx="3500462" cy="547440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57884" y="357166"/>
            <a:ext cx="2905116" cy="571504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Кукла-столбушка</a:t>
            </a:r>
            <a:r>
              <a:rPr lang="ru-RU" sz="27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из перекрученной ткани, набита куделью. Древнюю символику креста  на груди можно и сейчас  усмотреть в перевязывании детей материнской косынкой крест-накрест</a:t>
            </a:r>
            <a:r>
              <a:rPr lang="ru-RU" sz="2400" b="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2400" b="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1928778"/>
            <a:ext cx="5000660" cy="492922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СКРУЧЕННЫЙ ИЛИ НАБИТЫЙ СТОЛБИК  ЛЕГКО ПРЕВРАЩАЕТСЯ В ДЕРЕВЕНСКИХ  ЖЕНЩИН И ДЕВУШЕК,  А НАРЯЖЕННЫЕ КУКЛЫ-СТОЛБИКИ  В НАГЛЯДНОЕ ПОСОБИЕ ПО РУССКОМУ КОСТЮМУ С ЕГО ЯРКИМ СОЧЕТАНИЕМ КРАСНОГО ХОЛСТА И ЦВЕТАСТОГО СИТЦА.</a:t>
            </a:r>
            <a:endParaRPr lang="ru-RU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60" y="2737241"/>
            <a:ext cx="4176464" cy="412075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Ключевым изделием этой куклы является платочек. Для изготовления куклы их понадобится около пяти. Они должны иметь необработанный край и обязательное условие – расположения платочка по диагонали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483768" y="1991174"/>
            <a:ext cx="36724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Кукла -</a:t>
            </a:r>
            <a:r>
              <a:rPr lang="ru-RU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платочница</a:t>
            </a:r>
            <a:endParaRPr lang="ru-RU" sz="2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2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2714596"/>
            <a:ext cx="5281174" cy="4143404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000264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Тряпичные русские куклы знатного рода.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Для детей из царских хором шились куклы из остатков дорогих , легких шелковых  и золотых тканей.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 иллюстрации 2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901464" cy="650085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 flipV="1">
            <a:off x="6781800" y="5334000"/>
            <a:ext cx="1984248" cy="3810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428992" cy="604363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Кукла в русском костюме. </a:t>
            </a:r>
            <a:b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Эту куклу мастерица изобразила с очень изящными ладошками. Это было характерно для изготовления светской куклы в 18-19 веках.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ильный пятиугольник 3"/>
          <p:cNvSpPr/>
          <p:nvPr/>
        </p:nvSpPr>
        <p:spPr>
          <a:xfrm>
            <a:off x="2786050" y="2643183"/>
            <a:ext cx="6000760" cy="3960495"/>
          </a:xfrm>
          <a:prstGeom prst="pentagon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ngsana New" pitchFamily="18" charset="-34"/>
              </a:rPr>
              <a:t>Фестиваль 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ngsana New" pitchFamily="18" charset="-34"/>
              </a:rPr>
              <a:t>«Гармония Мироздания»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ngsana New" pitchFamily="18" charset="-34"/>
              </a:rPr>
              <a:t> </a:t>
            </a:r>
          </a:p>
          <a:p>
            <a:pPr algn="ctr"/>
            <a:r>
              <a:rPr lang="ru-RU" sz="3200" b="1" dirty="0" smtClean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ngsana New" pitchFamily="18" charset="-34"/>
              </a:rPr>
              <a:t>2013Г.</a:t>
            </a:r>
          </a:p>
          <a:p>
            <a:pPr algn="ctr"/>
            <a:r>
              <a:rPr lang="ru-RU" sz="3200" b="1" dirty="0" smtClean="0">
                <a:ln w="28575">
                  <a:solidFill>
                    <a:schemeClr val="bg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ea typeface="GungsuhChe" pitchFamily="49" charset="-127"/>
                <a:cs typeface="Angsana New" pitchFamily="18" charset="-34"/>
              </a:rPr>
              <a:t> </a:t>
            </a:r>
            <a:endParaRPr lang="ru-RU" sz="3200" b="1" dirty="0">
              <a:ln w="28575">
                <a:solidFill>
                  <a:schemeClr val="bg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ea typeface="GungsuhChe" pitchFamily="49" charset="-127"/>
              <a:cs typeface="Angsana New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7740990" y="5643577"/>
            <a:ext cx="45719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ngLiU_HKSCS" pitchFamily="18" charset="-120"/>
              <a:ea typeface="MingLiU_HKSCS" pitchFamily="18" charset="-120"/>
            </a:endParaRPr>
          </a:p>
        </p:txBody>
      </p:sp>
      <p:pic>
        <p:nvPicPr>
          <p:cNvPr id="2050" name="Picture 2" descr="http://im2-tub-ru.yandex.net/i?id=166883533-52-72&amp;n=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2000264" cy="214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2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785794"/>
            <a:ext cx="3071834" cy="5429288"/>
          </a:xfrm>
          <a:prstGeom prst="roundRect">
            <a:avLst/>
          </a:prstGeom>
          <a:ln w="38100">
            <a:solidFill>
              <a:schemeClr val="tx1">
                <a:lumMod val="95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143504" y="-285776"/>
            <a:ext cx="3622544" cy="67151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04" y="0"/>
            <a:ext cx="3619496" cy="68580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Кукла в зимнем наряде с младенцем. 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В старину дети  справляли  со своими куклами все обряды и </a:t>
            </a:r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праздневства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Полностью содержание куклы раскрывалось в игре. Крестьянская девочка на примере с куклой умела пеленать, кормить, укачивать своего настоящего    братишку или сестренку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Белая свернутая фигурка была древним обрядовым знаком незыблемости, небытия. Вот почему куклу к подобию человека приближали очень осторожно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2537520"/>
            <a:ext cx="5167061" cy="432048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0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214290"/>
            <a:ext cx="3643338" cy="607223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7752" y="0"/>
            <a:ext cx="3905248" cy="6715148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Кукла-мамка.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Подобно матрешке, многодетная «Мамка» очень интересная игрушка: развяжите пояс, и вашем распоряжении окажутся сразу пять кукол младенцев.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0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715856"/>
            <a:ext cx="2857520" cy="5569124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1142984"/>
            <a:ext cx="4262438" cy="5500726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Кукла-ведучка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Тип Сергиево-Посадской игрушки в тряпичном варианте. Она изображает кормилицу, ведущую перед собой младенца – отсюда и название куклы – «</a:t>
            </a:r>
            <a:r>
              <a:rPr lang="ru-RU" sz="3200" dirty="0" err="1" smtClean="0">
                <a:solidFill>
                  <a:schemeClr val="bg1"/>
                </a:solidFill>
              </a:rPr>
              <a:t>ведучка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лы3 00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 t="-96"/>
          <a:stretch>
            <a:fillRect/>
          </a:stretch>
        </p:blipFill>
        <p:spPr>
          <a:xfrm>
            <a:off x="428596" y="357166"/>
            <a:ext cx="2643206" cy="570953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548190" cy="5786478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Свадебная обрядовая кукла.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Во время свадебного обряда мать невесты снимала с подола большой куклы маленькие и передавали молодоженам с пожеланием благополучия и чадородия.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Большая кукла оставалась в ее доме.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5-tub-ru.yandex.net/i?id=405859981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86124"/>
            <a:ext cx="2643206" cy="321471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n w="28575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Непременным элементом красоты игровой куклы была коса. Обычно ее делали из льняной кудели, а иногда из настоящих волос</a:t>
            </a:r>
            <a:endParaRPr lang="ru-RU" sz="3600" dirty="0">
              <a:ln w="28575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4758" name="Picture 6" descr="http://im5-tub-ru.yandex.net/i?id=575918975-3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3429000"/>
            <a:ext cx="2476504" cy="31432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Содержимое 9" descr="Рисунок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40228" y="3429000"/>
            <a:ext cx="2403772" cy="3143248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ГРУШКА - ЭТО СЕРЬЕЗН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ГРУШКА - ЭТО СЕРЬЕЗН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28925" y="809625"/>
            <a:ext cx="34861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ИГРУШКА - ЭТО СЕРЬЕЗН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400175"/>
            <a:ext cx="5715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357158" y="1214422"/>
            <a:ext cx="3500462" cy="4714908"/>
          </a:xfrm>
        </p:spPr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5072066" y="357166"/>
            <a:ext cx="3614734" cy="6215106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историей тряпичных кукол ознакомилась. Пора и самой попробовать сделать куклу. Хотелось все и сразу.  Все же так просто в книге!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 не тут-то было.  Вот как выглядела моя первая кукла.</a:t>
            </a:r>
            <a:endParaRPr lang="ru-RU" sz="2400" b="1" dirty="0"/>
          </a:p>
        </p:txBody>
      </p:sp>
      <p:pic>
        <p:nvPicPr>
          <p:cNvPr id="7" name="Рисунок 6" descr="P10409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223276" y="1866294"/>
            <a:ext cx="4643471" cy="3482603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0"/>
          </a:xfrm>
        </p:spPr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endParaRPr lang="ru-RU" b="1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0" y="357167"/>
            <a:ext cx="4572000" cy="617791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 создания «Русской 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тряпичной куклы»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Исполнитель: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ученица 6-го класса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Витошнова</a:t>
            </a: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Елена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Руководитель: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технологии</a:t>
            </a:r>
            <a:b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Кузнецова И.А.</a:t>
            </a: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2500282"/>
            <a:ext cx="5813442" cy="4357718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</a:rPr>
              <a:t>Материалы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285728"/>
            <a:ext cx="7924800" cy="857256"/>
          </a:xfrm>
          <a:prstGeom prst="roundRect">
            <a:avLst/>
          </a:prstGeo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Оборудование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5-tub-ru.yandex.net/i?id=265130531-3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786190"/>
            <a:ext cx="2071702" cy="1552580"/>
          </a:xfrm>
          <a:prstGeom prst="rect">
            <a:avLst/>
          </a:prstGeom>
          <a:noFill/>
        </p:spPr>
      </p:pic>
      <p:pic>
        <p:nvPicPr>
          <p:cNvPr id="20484" name="Picture 4" descr="http://im6-tub-ru.yandex.net/i?id=523955962-6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857628"/>
            <a:ext cx="1219200" cy="1428750"/>
          </a:xfrm>
          <a:prstGeom prst="rect">
            <a:avLst/>
          </a:prstGeom>
          <a:noFill/>
        </p:spPr>
      </p:pic>
      <p:pic>
        <p:nvPicPr>
          <p:cNvPr id="20486" name="Picture 6" descr="http://im0-tub-ru.yandex.net/i?id=32190577-1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857628"/>
            <a:ext cx="14001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714752"/>
            <a:ext cx="3524243" cy="264318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Содержимое 3" descr="SAM_04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429000"/>
            <a:ext cx="3929090" cy="314324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64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2643188"/>
            <a:ext cx="2835275" cy="221456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Содержимое 3" descr="SAM_04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643050"/>
            <a:ext cx="3048021" cy="228601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Содержимое 3" descr="SAM_04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4500570"/>
            <a:ext cx="3143240" cy="235743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75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3857625"/>
            <a:ext cx="3286125" cy="246380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Содержимое 3" descr="SAM_04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857628"/>
            <a:ext cx="3428992" cy="2571744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79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2786063"/>
            <a:ext cx="2952750" cy="221456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Содержимое 3" descr="SAM_0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3071810"/>
            <a:ext cx="2690799" cy="201809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8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1727200"/>
            <a:ext cx="3143250" cy="2276475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Содержимое 3" descr="SAM_04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4929198"/>
            <a:ext cx="2571736" cy="1928802"/>
          </a:xfrm>
          <a:prstGeom prst="rect">
            <a:avLst/>
          </a:prstGeom>
        </p:spPr>
      </p:pic>
      <p:pic>
        <p:nvPicPr>
          <p:cNvPr id="6" name="Содержимое 3" descr="SAM_04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928934"/>
            <a:ext cx="2833675" cy="2125257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Содержимое 3" descr="SAM_04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12" y="4929198"/>
            <a:ext cx="2562862" cy="192880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4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71670" y="2571744"/>
            <a:ext cx="5357818" cy="4018363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Кукла готова! Я славно потрудилась и моя кукла мне очень нравится. Приступаю к работе над следующей 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000750" y="1285875"/>
            <a:ext cx="3143250" cy="3357563"/>
          </a:xfrm>
          <a:prstGeom prst="round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Вот теперь у меня целая кукольная семейка!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J:\DCIM\104_PANA\P104094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4286279" cy="57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857364"/>
            <a:ext cx="8305800" cy="4143404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Каждый народ имеет свою неповторимую национальную культуру и свои традиции.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Традиции народа – это то, что полнее всего отражает его духовный облик и внутренний мир, живая национальная память народа, воплощение пройденного им пути и неповторимого духовного опыта. Русская тряпичная  кукла -  это тоже наша традиция, наша история. И я горжусь тем, что я участвую в возрождении наших традиций.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4429156" cy="642942"/>
          </a:xfrm>
          <a:prstGeom prst="round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Мои папа и мама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643182"/>
            <a:ext cx="1447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786058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Мои рисунки\P102084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000504"/>
            <a:ext cx="1647825" cy="21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59556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Рыбаков Б.А. Язычество древних славян. М., 1981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Дайн Г.и М. Русская тряпичная кукла. «Культура и традиции». 2007, 2008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Дайн Г. Лоскутные мячики   из Хотькова. «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ru-RU" dirty="0" err="1" smtClean="0">
                <a:solidFill>
                  <a:schemeClr val="bg1"/>
                </a:solidFill>
              </a:rPr>
              <a:t>есь</a:t>
            </a:r>
            <a:r>
              <a:rPr lang="ru-RU" dirty="0" smtClean="0">
                <a:solidFill>
                  <a:schemeClr val="bg1"/>
                </a:solidFill>
              </a:rPr>
              <a:t> Сергиев Посад». 2008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28682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Используемая литература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urometr.s3.amazonaws.com/images/gallery/02/36/41/2010/12/26/c02736__9f25f3e503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72066" cy="5072074"/>
          </a:xfrm>
          <a:prstGeom prst="rect">
            <a:avLst/>
          </a:prstGeom>
          <a:noFill/>
        </p:spPr>
      </p:pic>
      <p:pic>
        <p:nvPicPr>
          <p:cNvPr id="1030" name="Picture 6" descr="http://www.magput.ru/pics/large/508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34" y="3143248"/>
            <a:ext cx="4071966" cy="3714752"/>
          </a:xfrm>
          <a:prstGeom prst="rect">
            <a:avLst/>
          </a:prstGeom>
          <a:noFill/>
        </p:spPr>
      </p:pic>
      <p:pic>
        <p:nvPicPr>
          <p:cNvPr id="6" name="Picture 2" descr="http://im6-tub-ru.yandex.net/i?id=73873861-48-72&amp;n=17"/>
          <p:cNvPicPr>
            <a:picLocks noChangeAspect="1" noChangeArrowheads="1"/>
          </p:cNvPicPr>
          <p:nvPr/>
        </p:nvPicPr>
        <p:blipFill>
          <a:blip r:embed="rId6" cstate="email"/>
          <a:srcRect b="-100001"/>
          <a:stretch>
            <a:fillRect/>
          </a:stretch>
        </p:blipFill>
        <p:spPr bwMode="auto">
          <a:xfrm>
            <a:off x="5214942" y="0"/>
            <a:ext cx="3643338" cy="6357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929198"/>
            <a:ext cx="514350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im5-tub-ru.yandex.net/i?id=328199808-4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071942"/>
            <a:ext cx="2428892" cy="2571768"/>
          </a:xfrm>
          <a:prstGeom prst="rect">
            <a:avLst/>
          </a:prstGeom>
          <a:noFill/>
        </p:spPr>
      </p:pic>
      <p:pic>
        <p:nvPicPr>
          <p:cNvPr id="73732" name="Picture 4" descr="http://im6-tub-ru.yandex.net/i?id=338201512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500174"/>
            <a:ext cx="2500330" cy="2428892"/>
          </a:xfrm>
          <a:prstGeom prst="rect">
            <a:avLst/>
          </a:prstGeom>
          <a:noFill/>
        </p:spPr>
      </p:pic>
      <p:pic>
        <p:nvPicPr>
          <p:cNvPr id="4" name="Рисунок 3" descr="куклы иллюстрации 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3929042"/>
            <a:ext cx="2786082" cy="2928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6322" name="Picture 2" descr="http://www.arthania.ru.k0.gfns.net/userfiles/DSC0053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904992"/>
            <a:ext cx="3357554" cy="4953008"/>
          </a:xfrm>
          <a:prstGeom prst="rect">
            <a:avLst/>
          </a:prstGeom>
          <a:noFill/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7235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</a:rPr>
              <a:t> </a:t>
            </a:r>
            <a:r>
              <a:rPr lang="ru-RU" sz="3200" dirty="0" smtClean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В этот день в музее проводился мастер-класс  по изготовлению тряпичных кукол. Вела его Галина Дайн</a:t>
            </a:r>
            <a:endParaRPr lang="ru-RU" sz="3200" dirty="0">
              <a:ln w="1905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pic>
        <p:nvPicPr>
          <p:cNvPr id="8" name="Содержимое 3" descr="куклы иллюстрации 2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98" y="1500174"/>
            <a:ext cx="278608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535897" y="1678757"/>
            <a:ext cx="6143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nigi-dain.ru/skin/sayt_gld_3m_copy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001125" cy="26431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643182"/>
            <a:ext cx="5857916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 искусствоведения, признанный специалист в области изучения русской игрушки, автор около 250 публикаций. Ее Работы имеют ценное научное и практическое значение, используются в школах и вузовских учебных программах, на занятиях в домах народного творчества, в кружках фольклорного направления и православных гимназиях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n w="28575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Почти в каждой российской семье в деревне и городе дети играли тряпичными куклами</a:t>
            </a:r>
            <a:endParaRPr lang="ru-RU" sz="3200" dirty="0">
              <a:ln w="28575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</a:endParaRPr>
          </a:p>
        </p:txBody>
      </p:sp>
      <p:pic>
        <p:nvPicPr>
          <p:cNvPr id="4" name="Содержимое 3" descr="куклы иллюстрации 2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2500343" cy="3214710"/>
          </a:xfrm>
        </p:spPr>
      </p:pic>
      <p:pic>
        <p:nvPicPr>
          <p:cNvPr id="55298" name="Picture 2" descr="http://im6-tub-ru.yandex.net/i?id=334629734-1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285860"/>
            <a:ext cx="3929090" cy="3143272"/>
          </a:xfrm>
          <a:prstGeom prst="rect">
            <a:avLst/>
          </a:prstGeom>
          <a:noFill/>
        </p:spPr>
      </p:pic>
      <p:pic>
        <p:nvPicPr>
          <p:cNvPr id="7" name="Picture 4" descr="http://im0-tub-ru.yandex.net/i?id=370093054-20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929198"/>
            <a:ext cx="1785950" cy="1928802"/>
          </a:xfrm>
          <a:prstGeom prst="rect">
            <a:avLst/>
          </a:prstGeom>
          <a:noFill/>
        </p:spPr>
      </p:pic>
      <p:pic>
        <p:nvPicPr>
          <p:cNvPr id="8" name="Picture 6" descr="http://im8-tub-ru.yandex.net/i?id=377890835-57-7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929198"/>
            <a:ext cx="1500198" cy="1928802"/>
          </a:xfrm>
          <a:prstGeom prst="rect">
            <a:avLst/>
          </a:prstGeom>
          <a:noFill/>
        </p:spPr>
      </p:pic>
      <p:pic>
        <p:nvPicPr>
          <p:cNvPr id="9" name="Содержимое 3" descr="куклы иллюстрации 2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58016" y="1285860"/>
            <a:ext cx="2000264" cy="3143272"/>
          </a:xfrm>
          <a:prstGeom prst="rect">
            <a:avLst/>
          </a:prstGeom>
        </p:spPr>
      </p:pic>
      <p:pic>
        <p:nvPicPr>
          <p:cNvPr id="10" name="Содержимое 3" descr="куклы иллюстрации 23 0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00958" y="4786322"/>
            <a:ext cx="1500198" cy="2071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4286256"/>
            <a:ext cx="75724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Галина Дайн: кукла - язык культуры</a:t>
            </a:r>
            <a:endParaRPr lang="ru-RU" sz="3200" dirty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Содержимое 3" descr="куклы иллюстрации 1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5000612"/>
            <a:ext cx="2500330" cy="18573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1072</TotalTime>
  <Words>469</Words>
  <Application>Microsoft Office PowerPoint</Application>
  <PresentationFormat>Экран (4:3)</PresentationFormat>
  <Paragraphs>46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Бумажная</vt:lpstr>
      <vt:lpstr>Слайд 1</vt:lpstr>
      <vt:lpstr>Слайд 2</vt:lpstr>
      <vt:lpstr>«</vt:lpstr>
      <vt:lpstr>Мои папа и мама</vt:lpstr>
      <vt:lpstr>Слайд 5</vt:lpstr>
      <vt:lpstr> В этот день в музее проводился мастер-класс  по изготовлению тряпичных кукол. Вела его Галина Дайн</vt:lpstr>
      <vt:lpstr>Слайд 7</vt:lpstr>
      <vt:lpstr>Слайд 8</vt:lpstr>
      <vt:lpstr> Почти в каждой российской семье в деревне и городе дети играли тряпичными куклами</vt:lpstr>
      <vt:lpstr>Эти куколки в дорогу. Они держатся на основе с помощью шнурочка. Основу легко свернуть, куколки не мнутся. Образуя красивый сверточек.</vt:lpstr>
      <vt:lpstr> </vt:lpstr>
      <vt:lpstr>Кукла-пеленашка – напоминает спеленутого младенца</vt:lpstr>
      <vt:lpstr>Куклы с сундучком.  Архангельская обл.</vt:lpstr>
      <vt:lpstr>Куклы-синильщики. Их одежда сшита из ручной набивной ткани. Мелкий узор на холсте  набивали с помощью резных досок . В результате использования технологии набивки получали  на темно-синем фоне  белый узор</vt:lpstr>
      <vt:lpstr>Кукла-столбушка из перекрученной ткани, набита куделью. Древнюю символику креста  на груди можно и сейчас  усмотреть в перевязывании детей материнской косынкой крест-накрест.</vt:lpstr>
      <vt:lpstr>СКРУЧЕННЫЙ ИЛИ НАБИТЫЙ СТОЛБИК  ЛЕГКО ПРЕВРАЩАЕТСЯ В ДЕРЕВЕНСКИХ  ЖЕНЩИН И ДЕВУШЕК,  А НАРЯЖЕННЫЕ КУКЛЫ-СТОЛБИКИ  В НАГЛЯДНОЕ ПОСОБИЕ ПО РУССКОМУ КОСТЮМУ С ЕГО ЯРКИМ СОЧЕТАНИЕМ КРАСНОГО ХОЛСТА И ЦВЕТАСТОГО СИТЦА.</vt:lpstr>
      <vt:lpstr>Ключевым изделием этой куклы является платочек. Для изготовления куклы их понадобится около пяти. Они должны иметь необработанный край и обязательное условие – расположения платочка по диагонали</vt:lpstr>
      <vt:lpstr>Тряпичные русские куклы знатного рода.  Для детей из царских хором шились куклы из остатков дорогих , легких шелковых  и золотых тканей.</vt:lpstr>
      <vt:lpstr>Кукла в русском костюме.  Эту куклу мастерица изобразила с очень изящными ладошками. Это было характерно для изготовления светской куклы в 18-19 веках.</vt:lpstr>
      <vt:lpstr>Кукла в зимнем наряде с младенцем.   В старину дети  справляли  со своими куклами все обряды и праздневства. Полностью содержание куклы раскрывалось в игре. Крестьянская девочка на примере с куклой умела пеленать, кормить, укачивать своего настоящего    братишку или сестренку</vt:lpstr>
      <vt:lpstr>Белая свернутая фигурка была древним обрядовым знаком незыблемости, небытия. Вот почему куклу к подобию человека приближали очень осторожно</vt:lpstr>
      <vt:lpstr>Кукла-мамка. Подобно матрешке, многодетная «Мамка» очень интересная игрушка: развяжите пояс, и вашем распоряжении окажутся сразу пять кукол младенцев.</vt:lpstr>
      <vt:lpstr>Кукла-ведучка Тип Сергиево-Посадской игрушки в тряпичном варианте. Она изображает кормилицу, ведущую перед собой младенца – отсюда и название куклы – «ведучка»</vt:lpstr>
      <vt:lpstr>  Свадебная обрядовая кукла. Во время свадебного обряда мать невесты снимала с подола большой куклы маленькие и передавали молодоженам с пожеланием благополучия и чадородия.  Большая кукла оставалась в ее доме. </vt:lpstr>
      <vt:lpstr> Непременным элементом красоты игровой куклы была коса. Обычно ее делали из льняной кудели, а иногда из настоящих волос</vt:lpstr>
      <vt:lpstr>Слайд 26</vt:lpstr>
      <vt:lpstr>Слайд 27</vt:lpstr>
      <vt:lpstr>Слайд 28</vt:lpstr>
      <vt:lpstr>Слайд 29</vt:lpstr>
      <vt:lpstr>Материалы</vt:lpstr>
      <vt:lpstr>Оборудование</vt:lpstr>
      <vt:lpstr>Слайд 32</vt:lpstr>
      <vt:lpstr>Слайд 33</vt:lpstr>
      <vt:lpstr>Слайд 34</vt:lpstr>
      <vt:lpstr>Слайд 35</vt:lpstr>
      <vt:lpstr>Слайд 36</vt:lpstr>
      <vt:lpstr>Кукла готова! Я славно потрудилась и моя кукла мне очень нравится. Приступаю к работе над следующей . </vt:lpstr>
      <vt:lpstr>Слайд 38</vt:lpstr>
      <vt:lpstr>Каждый народ имеет свою неповторимую национальную культуру и свои традиции. Традиции народа – это то, что полнее всего отражает его духовный облик и внутренний мир, живая национальная память народа, воплощение пройденного им пути и неповторимого духовного опыта. Русская тряпичная  кукла -  это тоже наша традиция, наша история. И я горжусь тем, что я участвую в возрождении наших традиций.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тряпичная кукла</dc:title>
  <dc:creator>KuznecovaI</dc:creator>
  <cp:lastModifiedBy>Олег</cp:lastModifiedBy>
  <cp:revision>114</cp:revision>
  <dcterms:created xsi:type="dcterms:W3CDTF">2012-11-12T11:17:11Z</dcterms:created>
  <dcterms:modified xsi:type="dcterms:W3CDTF">2013-04-28T19:17:51Z</dcterms:modified>
</cp:coreProperties>
</file>